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Сторчак Ольга Анатольевна" initials="СОА" lastIdx="0" clrIdx="0">
    <p:extLst>
      <p:ext uri="{19B8F6BF-5375-455C-9EA6-DF929625EA0E}">
        <p15:presenceInfo xmlns:p15="http://schemas.microsoft.com/office/powerpoint/2012/main" userId="S-1-5-21-555992818-3029040491-2604951945-15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nobrkuban.ru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18317-6258-408D-889C-5CA794B7CD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2F8C1-4C9D-4318-B11C-6A4FA90D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2156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18317-6258-408D-889C-5CA794B7CD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2F8C1-4C9D-4318-B11C-6A4FA90D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596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18317-6258-408D-889C-5CA794B7CD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2F8C1-4C9D-4318-B11C-6A4FA90D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230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\Мероприятия\2018-12-21 Совещание с замглавами\Заголовок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2"/>
          <a:stretch/>
        </p:blipFill>
        <p:spPr bwMode="auto">
          <a:xfrm flipH="1">
            <a:off x="1" y="0"/>
            <a:ext cx="12172493" cy="909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 userDrawn="1"/>
        </p:nvSpPr>
        <p:spPr>
          <a:xfrm>
            <a:off x="1" y="19854"/>
            <a:ext cx="12172493" cy="6817513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1" tIns="45706" rIns="91411" bIns="45706" rtlCol="0" anchor="ctr"/>
          <a:lstStyle/>
          <a:p>
            <a:pPr algn="ctr" defTabSz="914180"/>
            <a:endParaRPr lang="ru-RU" sz="180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9458" y="2869"/>
            <a:ext cx="10753195" cy="833846"/>
          </a:xfrm>
        </p:spPr>
        <p:txBody>
          <a:bodyPr lIns="35997" tIns="35997" rIns="35997" bIns="35997" anchor="ctr">
            <a:normAutofit/>
          </a:bodyPr>
          <a:lstStyle>
            <a:lvl1pPr algn="ctr">
              <a:defRPr sz="2599" b="1">
                <a:solidFill>
                  <a:schemeClr val="accent1">
                    <a:lumMod val="50000"/>
                  </a:schemeClr>
                </a:solidFill>
                <a:effectLst/>
                <a:latin typeface="Calibri" pitchFamily="34" charset="0"/>
                <a:ea typeface="Verdana" pitchFamily="34" charset="0"/>
                <a:cs typeface="Calibri" pitchFamily="34" charset="0"/>
              </a:defRPr>
            </a:lvl1pPr>
          </a:lstStyle>
          <a:p>
            <a:r>
              <a:rPr kumimoji="0" lang="ru-RU" dirty="0"/>
              <a:t>Образец заголовка</a:t>
            </a:r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097493" y="6381331"/>
            <a:ext cx="3052064" cy="365760"/>
          </a:xfrm>
        </p:spPr>
        <p:txBody>
          <a:bodyPr/>
          <a:lstStyle>
            <a:lvl1pPr algn="r">
              <a:defRPr/>
            </a:lvl1pPr>
          </a:lstStyle>
          <a:p>
            <a:fld id="{511444F9-EEB7-4311-B5F1-97FE74C203E6}" type="datetimeFigureOut">
              <a:rPr lang="ru-RU" smtClean="0">
                <a:solidFill>
                  <a:srgbClr val="1F497D"/>
                </a:solidFill>
              </a:rPr>
              <a:pPr/>
              <a:t>24.02.2021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1F497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6D9D-2A0B-43B8-A1C3-81968A25D6EC}" type="slidenum">
              <a:rPr lang="ru-RU" smtClean="0">
                <a:solidFill>
                  <a:srgbClr val="1F497D"/>
                </a:solidFill>
              </a:rPr>
              <a:pPr/>
              <a:t>‹#›</a:t>
            </a:fld>
            <a:endParaRPr lang="ru-RU" dirty="0">
              <a:solidFill>
                <a:srgbClr val="1F497D"/>
              </a:solidFill>
            </a:endParaRPr>
          </a:p>
        </p:txBody>
      </p:sp>
      <p:grpSp>
        <p:nvGrpSpPr>
          <p:cNvPr id="13" name="Группа 12"/>
          <p:cNvGrpSpPr/>
          <p:nvPr userDrawn="1"/>
        </p:nvGrpSpPr>
        <p:grpSpPr>
          <a:xfrm>
            <a:off x="102373" y="43513"/>
            <a:ext cx="1097086" cy="1007550"/>
            <a:chOff x="102371" y="43510"/>
            <a:chExt cx="797222" cy="749970"/>
          </a:xfrm>
        </p:grpSpPr>
        <p:pic>
          <p:nvPicPr>
            <p:cNvPr id="14" name="Picture 2" descr="http://www.minobrkuban.ru/bitrix/templates/adaptive/img/header_logo.png">
              <a:hlinkClick r:id="rId3"/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371" y="98159"/>
              <a:ext cx="797222" cy="695321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4" descr="ГербКубани"/>
            <p:cNvPicPr>
              <a:picLocks noChangeAspect="1" noChangeArrowheads="1"/>
            </p:cNvPicPr>
            <p:nvPr userDrawn="1"/>
          </p:nvPicPr>
          <p:blipFill>
            <a:blip r:embed="rId5"/>
            <a:stretch>
              <a:fillRect/>
            </a:stretch>
          </p:blipFill>
          <p:spPr bwMode="auto">
            <a:xfrm>
              <a:off x="337715" y="43510"/>
              <a:ext cx="326539" cy="402308"/>
            </a:xfrm>
            <a:prstGeom prst="rect">
              <a:avLst/>
            </a:prstGeom>
            <a:noFill/>
            <a:ln>
              <a:noFill/>
            </a:ln>
            <a:effectLst>
              <a:outerShdw blurRad="101600" dir="4080000" sx="108000" sy="108000" algn="tl" rotWithShape="0">
                <a:prstClr val="black">
                  <a:alpha val="49000"/>
                </a:prstClr>
              </a:outerShdw>
            </a:effectLst>
          </p:spPr>
        </p:pic>
      </p:grpSp>
      <p:pic>
        <p:nvPicPr>
          <p:cNvPr id="2051" name="Picture 3" descr="D:\Doc\Мероприятия\2018-12-21 Совещание с замглавами\Подзаголовок.pn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6674691"/>
            <a:ext cx="12172493" cy="16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2599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18317-6258-408D-889C-5CA794B7CD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2F8C1-4C9D-4318-B11C-6A4FA90D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433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18317-6258-408D-889C-5CA794B7CD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2F8C1-4C9D-4318-B11C-6A4FA90D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2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18317-6258-408D-889C-5CA794B7CD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2F8C1-4C9D-4318-B11C-6A4FA90D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557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18317-6258-408D-889C-5CA794B7CD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2F8C1-4C9D-4318-B11C-6A4FA90D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725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18317-6258-408D-889C-5CA794B7CD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2F8C1-4C9D-4318-B11C-6A4FA90D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7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18317-6258-408D-889C-5CA794B7CD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2F8C1-4C9D-4318-B11C-6A4FA90D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066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18317-6258-408D-889C-5CA794B7CD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2F8C1-4C9D-4318-B11C-6A4FA90D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084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18317-6258-408D-889C-5CA794B7CD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2F8C1-4C9D-4318-B11C-6A4FA90D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531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18317-6258-408D-889C-5CA794B7CD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2F8C1-4C9D-4318-B11C-6A4FA90D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403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7912" y="143546"/>
            <a:ext cx="10753195" cy="682931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Критерии оценки механизмов управления качеством образования 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47536" y="953309"/>
            <a:ext cx="10523707" cy="67710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Критерий 1.2. </a:t>
            </a:r>
            <a:r>
              <a:rPr lang="ru-RU" b="1" dirty="0" smtClean="0">
                <a:solidFill>
                  <a:schemeClr val="bg1"/>
                </a:solidFill>
              </a:rPr>
              <a:t>Система работы со школами с низкими результатами обучения и/или школами, функционирующими в неблагоприятных социальных условиях</a:t>
            </a:r>
            <a:endParaRPr lang="ru-RU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049952"/>
              </p:ext>
            </p:extLst>
          </p:nvPr>
        </p:nvGraphicFramePr>
        <p:xfrm>
          <a:off x="147536" y="1692599"/>
          <a:ext cx="11836941" cy="2495173"/>
        </p:xfrm>
        <a:graphic>
          <a:graphicData uri="http://schemas.openxmlformats.org/drawingml/2006/table">
            <a:tbl>
              <a:tblPr/>
              <a:tblGrid>
                <a:gridCol w="5436141"/>
                <a:gridCol w="1702340"/>
                <a:gridCol w="1760706"/>
                <a:gridCol w="1614792"/>
                <a:gridCol w="1322962"/>
              </a:tblGrid>
              <a:tr h="28604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Цели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цели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Обоснование цели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Реалистичность целей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31561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региональной цели: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–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–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–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–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83310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 определению содержания понятий "низкие результаты обучения" и/или "неблагоприятные социальные условия"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94219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 выявлению школ с низкими результатами обучения и/или школами, функционирующими в неблагоприятных социальных условиях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04410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 организации работы со школами с низкими результатами обучения и/или школами, функционирующими </a:t>
                      </a:r>
                      <a:r>
                        <a:rPr lang="ru-RU" sz="105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в </a:t>
                      </a:r>
                      <a:r>
                        <a:rPr lang="ru-RU" sz="105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неблагоприятных социальных условиях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68353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 разработке комплекса мер, направленных на преодоление факторов, обуславливающих низкие результаты обучения и/или неблагоприятные социальные условия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39512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 осуществлению сетевого взаимодействия (между образовательными организациями и/или другими учреждениями </a:t>
                      </a:r>
                      <a:r>
                        <a:rPr lang="ru-RU" sz="105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и </a:t>
                      </a:r>
                      <a:r>
                        <a:rPr lang="ru-RU" sz="105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предприятиями)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677227"/>
              </p:ext>
            </p:extLst>
          </p:nvPr>
        </p:nvGraphicFramePr>
        <p:xfrm>
          <a:off x="137808" y="4156515"/>
          <a:ext cx="11846669" cy="2586453"/>
        </p:xfrm>
        <a:graphic>
          <a:graphicData uri="http://schemas.openxmlformats.org/drawingml/2006/table">
            <a:tbl>
              <a:tblPr/>
              <a:tblGrid>
                <a:gridCol w="5436141"/>
                <a:gridCol w="1702340"/>
                <a:gridCol w="1770434"/>
                <a:gridCol w="1614792"/>
                <a:gridCol w="1322962"/>
              </a:tblGrid>
              <a:tr h="73009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Показатели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показателя/ перечня показателей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Соответствие показателей обоснованной цели 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неэффективных показателей и/или показателей </a:t>
                      </a:r>
                      <a:b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 негативными последствиями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3632" marR="3632" marT="36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89234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региональных показателей: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–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–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–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–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94219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 выявлению школ с низкими результатами обучения и/или школами, функционирующими в неблагоприятных социальных условиях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72968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 выявлению динамики образовательных результатов в школах с низкими результатами обучения и/или школах, функционирующими в неблагоприятных социальных условиях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61859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 оценке предметных компетенций педагогических работников в школах с низкими результатами обучения и/или школах, функционирующих в неблагоприятных социальных условиях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40531"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 оказанию методической помощи школам с низкими результатами обучения и/или школам, функционирующим в неблагоприятных социальных условиях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3632" marR="3632" marT="36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3" name="Прямоугольник 42"/>
          <p:cNvSpPr/>
          <p:nvPr/>
        </p:nvSpPr>
        <p:spPr>
          <a:xfrm>
            <a:off x="11607383" y="25353"/>
            <a:ext cx="567447" cy="54711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11700754" y="68079"/>
            <a:ext cx="283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1</a:t>
            </a:r>
            <a:endParaRPr lang="ru-RU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035073" y="967150"/>
            <a:ext cx="8560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80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006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7911" y="27738"/>
            <a:ext cx="10753195" cy="833846"/>
          </a:xfrm>
        </p:spPr>
        <p:txBody>
          <a:bodyPr>
            <a:normAutofit/>
          </a:bodyPr>
          <a:lstStyle/>
          <a:p>
            <a:r>
              <a:rPr lang="ru-RU" sz="2400" dirty="0"/>
              <a:t>Критерии оценки механизмов управления качеством образования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355" y="972765"/>
            <a:ext cx="11955292" cy="67710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Критерий 1.2. </a:t>
            </a:r>
            <a:r>
              <a:rPr lang="ru-RU" b="1" dirty="0" smtClean="0">
                <a:solidFill>
                  <a:schemeClr val="bg1"/>
                </a:solidFill>
              </a:rPr>
              <a:t>Система работы со школами с низкими результатами обучения и/или школами, функционирующими в неблагоприятных социальных условиях</a:t>
            </a:r>
            <a:endParaRPr lang="ru-RU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640355"/>
              </p:ext>
            </p:extLst>
          </p:nvPr>
        </p:nvGraphicFramePr>
        <p:xfrm>
          <a:off x="118354" y="1747011"/>
          <a:ext cx="11955292" cy="4995172"/>
        </p:xfrm>
        <a:graphic>
          <a:graphicData uri="http://schemas.openxmlformats.org/drawingml/2006/table">
            <a:tbl>
              <a:tblPr/>
              <a:tblGrid>
                <a:gridCol w="5409822"/>
                <a:gridCol w="1789508"/>
                <a:gridCol w="1789508"/>
                <a:gridCol w="1817040"/>
                <a:gridCol w="1149414"/>
              </a:tblGrid>
              <a:tr h="38016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Методы сбора и обработки информации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описания методов сбора информации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описания методов обработки информации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Использование информационных систем для сбора информации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lang="ru-RU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19729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методов сбора и обработки информации по показателям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8016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Мониторинг показателей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мониторинга показателей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сведений о сроках проведения мониторинга показателей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сведений об использовании результатов мониторинга показателей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2600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мониторинга показателей (мониторинг по неэффективным показателям и/или показателям с негативными последствиями не учитывается):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–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–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–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–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2600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 выявлению школ с низкими результатами обучения и/или школами, функционирующими в неблагоприятных социальных условиях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4180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 выявлению динамики образовательных результатов в школах с низкими результатами обучения и/или школах, функционирующими в неблагоприятных социальных условиях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4180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 оценке предметных компетенций педагогических работников в школах с низкими результатами обучения и/или школах, функционирующих в неблагоприятных социальных условиях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9994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 оказанию методической помощи школам с низкими результатами обучения и/или школам, функционирующим в неблагоприятных социальных условиях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8365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Анализ результатов мониторинга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анализа результатов мониторинга показателей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Использование элементов кластеризации при проведении анализа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Выявление факторов, влияющих на результаты анализа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5695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анализа результатов мониторинга показателей: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–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–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–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–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7553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 выявлению школ с низкими результатами обучения и/или школами, функционирующими в неблагоприятных социальных условиях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7319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 выявлению динамики образовательных результатов в школах с низкими результатами обучения и/или школах, функционирующими в неблагоприятных социальных условиях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7319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 оценке предметных компетенций педагогических работников в школах с низкими результатами обучения и/или школах, функционирующих в неблагоприятных социальных условиях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7319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 оказанию методической помощи школам с низкими результатами обучения и/или школам, функционирующим в неблагоприятных социальных условиях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2790" marR="2790" marT="27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1607382" y="27738"/>
            <a:ext cx="567447" cy="54711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1700753" y="70464"/>
            <a:ext cx="283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2</a:t>
            </a:r>
            <a:endParaRPr lang="ru-RU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194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Критерии оценки механизмов управления качеством образования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624551" y="2869"/>
            <a:ext cx="567447" cy="54711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1737230" y="71678"/>
            <a:ext cx="283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Arial Black" panose="020B0A04020102020204" pitchFamily="34" charset="0"/>
              </a:rPr>
              <a:t>3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516767"/>
              </p:ext>
            </p:extLst>
          </p:nvPr>
        </p:nvGraphicFramePr>
        <p:xfrm>
          <a:off x="87548" y="1692599"/>
          <a:ext cx="11994205" cy="5000304"/>
        </p:xfrm>
        <a:graphic>
          <a:graphicData uri="http://schemas.openxmlformats.org/drawingml/2006/table">
            <a:tbl>
              <a:tblPr/>
              <a:tblGrid>
                <a:gridCol w="5778231"/>
                <a:gridCol w="1685852"/>
                <a:gridCol w="1614254"/>
                <a:gridCol w="1836098"/>
                <a:gridCol w="1079770"/>
              </a:tblGrid>
              <a:tr h="50828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Адресные рекомендации по результатам анализа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адресных рекомендаций по </a:t>
                      </a:r>
                      <a:r>
                        <a:rPr lang="ru-RU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резуль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-там 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проведенного анализа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рекомендаций по использованию успешных управленческих практик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методических 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 иных материалов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разработанных по итогам проведения анализа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225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адресных рекомендаций, разработанных с учетом анализа результатов мониторинга показателей: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–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–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–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–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225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 выявлению школ с низкими результатами обучения и/или школами, функционирующими в неблагоприятных социальных условиях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3244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 выявлению динамики образовательных результатов в школах с низкими результатами обучения и/или школах, функционирующими в неблагоприятных социальных условиях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3244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 оценке предметных компетенций педагогических работников в школах с низкими результатами обучения и/или школах, функционирующих в неблагоприятных социальных </a:t>
                      </a:r>
                      <a:r>
                        <a:rPr lang="ru-RU" sz="1000" b="1" i="0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усл-ях</a:t>
                      </a:r>
                      <a:endParaRPr lang="ru-RU" sz="10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225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 оказанию методической помощи школам с низкими результатами обучения и/или школам, функционирующим в неблагоприятных социальных условиях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2254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Меры, мероприятия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мер/мероприятий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сведений о сроках реализации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сведений об ответственных/участниках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33244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Проведение мероприятий, направленных на повышение качества подготовки обучающихся в школах с низкими результатами обучения и/или школах, функционирующих в неблагоприятных социальных условиях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3244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Принятие мер по развитию сетевого взаимодействия для помощи школам с низкими результатами обучения и/или школам, функционирующим в неблагоприятных социальных </a:t>
                      </a:r>
                      <a:r>
                        <a:rPr lang="ru-RU" sz="1000" b="1" i="0" u="none" strike="noStrike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усл-ях</a:t>
                      </a:r>
                      <a:endParaRPr lang="ru-RU" sz="10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3244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Принятие мер по оказанию адресной методической поддержки школ с низкими результатами обучения и/или школ, функционирующих в неблагоприятных социальных условиях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225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Принятие мер по привлечению успешных ОО в качестве ресурсных центров по вопросам качества обучения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3010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Управленческие решения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управленческих решений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сведений о сроках реализации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сведений об ответственных/участниках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5798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Принятие управленческих решений по результатам проведенного анализа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82659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Анализ эффективности принятых мер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анализа</a:t>
                      </a:r>
                      <a:r>
                        <a:rPr lang="ru-RU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эффективности 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мер/мероприятий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Наличие сведений о сроках проведения анализа эффективности 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мер/мер-</a:t>
                      </a:r>
                      <a:r>
                        <a:rPr lang="ru-RU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ий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Определение проблемы по итогам проведенного анализа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1636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Проведение анализа эффективности принятых мер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2747" marR="2747" marT="27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7548" y="953309"/>
            <a:ext cx="11994205" cy="67710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Критерий 1.2. </a:t>
            </a:r>
            <a:r>
              <a:rPr lang="ru-RU" b="1" dirty="0" smtClean="0">
                <a:solidFill>
                  <a:schemeClr val="bg1"/>
                </a:solidFill>
              </a:rPr>
              <a:t>Система работы со школами с низкими результатами обучения и/или школами, функционирующими в неблагоприятных социальных условиях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452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889</Words>
  <Application>Microsoft Office PowerPoint</Application>
  <PresentationFormat>Широкоэкранный</PresentationFormat>
  <Paragraphs>220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Times New Roman</vt:lpstr>
      <vt:lpstr>Verdana</vt:lpstr>
      <vt:lpstr>Тема Office</vt:lpstr>
      <vt:lpstr>Критерии оценки механизмов управления качеством образования </vt:lpstr>
      <vt:lpstr>Критерии оценки механизмов управления качеством образования </vt:lpstr>
      <vt:lpstr>Критерии оценки механизмов управления качеством образования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Критерии оценки механизмов управления качеством образования </dc:title>
  <dc:creator>Сторчак Ольга Анатольевна</dc:creator>
  <cp:lastModifiedBy>Гардымова Руженна Анатольевна</cp:lastModifiedBy>
  <cp:revision>6</cp:revision>
  <dcterms:created xsi:type="dcterms:W3CDTF">2021-02-24T14:18:05Z</dcterms:created>
  <dcterms:modified xsi:type="dcterms:W3CDTF">2021-02-24T14:48:13Z</dcterms:modified>
</cp:coreProperties>
</file>