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1" r:id="rId4"/>
    <p:sldId id="256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7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4FC585-C2E7-4190-9BCD-4FE71CF22DB2}" type="doc">
      <dgm:prSet loTypeId="urn:microsoft.com/office/officeart/2005/8/layout/chevron1" loCatId="process" qsTypeId="urn:microsoft.com/office/officeart/2005/8/quickstyle/simple1" qsCatId="simple" csTypeId="urn:microsoft.com/office/officeart/2005/8/colors/accent6_3" csCatId="accent6" phldr="1"/>
      <dgm:spPr/>
    </dgm:pt>
    <dgm:pt modelId="{1610FCE3-6982-4F35-8310-552BAE03ED9C}">
      <dgm:prSet phldrT="[Текст]" custT="1"/>
      <dgm:spPr/>
      <dgm:t>
        <a:bodyPr/>
        <a:lstStyle/>
        <a:p>
          <a:endParaRPr lang="ru-RU" dirty="0"/>
        </a:p>
      </dgm:t>
    </dgm:pt>
    <dgm:pt modelId="{04236B5E-3440-42E1-ADE3-6C20DC21EE26}" type="parTrans" cxnId="{13FD1F2B-2740-4AF1-8E62-486409CBDDBE}">
      <dgm:prSet/>
      <dgm:spPr/>
      <dgm:t>
        <a:bodyPr/>
        <a:lstStyle/>
        <a:p>
          <a:endParaRPr lang="ru-RU"/>
        </a:p>
      </dgm:t>
    </dgm:pt>
    <dgm:pt modelId="{4FBF52C9-DFF4-420D-9635-687A69F6C1BD}" type="sibTrans" cxnId="{13FD1F2B-2740-4AF1-8E62-486409CBDDBE}">
      <dgm:prSet/>
      <dgm:spPr/>
      <dgm:t>
        <a:bodyPr/>
        <a:lstStyle/>
        <a:p>
          <a:endParaRPr lang="ru-RU"/>
        </a:p>
      </dgm:t>
    </dgm:pt>
    <dgm:pt modelId="{611698F3-041E-4269-B7A1-958BF4079EDE}">
      <dgm:prSet phldrT="[Текст]"/>
      <dgm:spPr/>
      <dgm:t>
        <a:bodyPr/>
        <a:lstStyle/>
        <a:p>
          <a:endParaRPr lang="ru-RU" dirty="0"/>
        </a:p>
      </dgm:t>
    </dgm:pt>
    <dgm:pt modelId="{7D4BC464-7AB7-4315-B15A-95935ABC0FBB}" type="parTrans" cxnId="{CA772444-A859-4EE6-8ED3-32C798C8E1E6}">
      <dgm:prSet/>
      <dgm:spPr/>
      <dgm:t>
        <a:bodyPr/>
        <a:lstStyle/>
        <a:p>
          <a:endParaRPr lang="ru-RU"/>
        </a:p>
      </dgm:t>
    </dgm:pt>
    <dgm:pt modelId="{105C9565-FE82-4FB1-926D-9B701161AC4E}" type="sibTrans" cxnId="{CA772444-A859-4EE6-8ED3-32C798C8E1E6}">
      <dgm:prSet/>
      <dgm:spPr/>
      <dgm:t>
        <a:bodyPr/>
        <a:lstStyle/>
        <a:p>
          <a:endParaRPr lang="ru-RU"/>
        </a:p>
      </dgm:t>
    </dgm:pt>
    <dgm:pt modelId="{BB66D2E8-3946-4E1B-A1A5-A033D5703B96}" type="pres">
      <dgm:prSet presAssocID="{484FC585-C2E7-4190-9BCD-4FE71CF22DB2}" presName="Name0" presStyleCnt="0">
        <dgm:presLayoutVars>
          <dgm:dir/>
          <dgm:animLvl val="lvl"/>
          <dgm:resizeHandles val="exact"/>
        </dgm:presLayoutVars>
      </dgm:prSet>
      <dgm:spPr/>
    </dgm:pt>
    <dgm:pt modelId="{AF57B359-CFC9-4F61-A6F1-8EC6508159E4}" type="pres">
      <dgm:prSet presAssocID="{1610FCE3-6982-4F35-8310-552BAE03ED9C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F4E2E-49A7-4CAD-B4F5-12A260D88CAF}" type="pres">
      <dgm:prSet presAssocID="{4FBF52C9-DFF4-420D-9635-687A69F6C1BD}" presName="parTxOnlySpace" presStyleCnt="0"/>
      <dgm:spPr/>
    </dgm:pt>
    <dgm:pt modelId="{08830F05-D49D-43BB-8C36-427C40C8070C}" type="pres">
      <dgm:prSet presAssocID="{611698F3-041E-4269-B7A1-958BF4079EDE}" presName="parTxOnly" presStyleLbl="node1" presStyleIdx="1" presStyleCnt="2" custLinFactNeighborX="13363" custLinFactNeighborY="-128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772444-A859-4EE6-8ED3-32C798C8E1E6}" srcId="{484FC585-C2E7-4190-9BCD-4FE71CF22DB2}" destId="{611698F3-041E-4269-B7A1-958BF4079EDE}" srcOrd="1" destOrd="0" parTransId="{7D4BC464-7AB7-4315-B15A-95935ABC0FBB}" sibTransId="{105C9565-FE82-4FB1-926D-9B701161AC4E}"/>
    <dgm:cxn modelId="{FE17ACBF-2D28-41C9-90C1-D4C6E7C8A8DB}" type="presOf" srcId="{611698F3-041E-4269-B7A1-958BF4079EDE}" destId="{08830F05-D49D-43BB-8C36-427C40C8070C}" srcOrd="0" destOrd="0" presId="urn:microsoft.com/office/officeart/2005/8/layout/chevron1"/>
    <dgm:cxn modelId="{77EFC34C-8F32-49F3-B718-7A93F9CFE750}" type="presOf" srcId="{1610FCE3-6982-4F35-8310-552BAE03ED9C}" destId="{AF57B359-CFC9-4F61-A6F1-8EC6508159E4}" srcOrd="0" destOrd="0" presId="urn:microsoft.com/office/officeart/2005/8/layout/chevron1"/>
    <dgm:cxn modelId="{C8AB238E-F088-45AA-961C-88D0661624D9}" type="presOf" srcId="{484FC585-C2E7-4190-9BCD-4FE71CF22DB2}" destId="{BB66D2E8-3946-4E1B-A1A5-A033D5703B96}" srcOrd="0" destOrd="0" presId="urn:microsoft.com/office/officeart/2005/8/layout/chevron1"/>
    <dgm:cxn modelId="{13FD1F2B-2740-4AF1-8E62-486409CBDDBE}" srcId="{484FC585-C2E7-4190-9BCD-4FE71CF22DB2}" destId="{1610FCE3-6982-4F35-8310-552BAE03ED9C}" srcOrd="0" destOrd="0" parTransId="{04236B5E-3440-42E1-ADE3-6C20DC21EE26}" sibTransId="{4FBF52C9-DFF4-420D-9635-687A69F6C1BD}"/>
    <dgm:cxn modelId="{D259BACE-5FB2-4FA6-8AC1-665A603FD009}" type="presParOf" srcId="{BB66D2E8-3946-4E1B-A1A5-A033D5703B96}" destId="{AF57B359-CFC9-4F61-A6F1-8EC6508159E4}" srcOrd="0" destOrd="0" presId="urn:microsoft.com/office/officeart/2005/8/layout/chevron1"/>
    <dgm:cxn modelId="{5CBDB167-56EC-4087-BB51-91EAB2F120DB}" type="presParOf" srcId="{BB66D2E8-3946-4E1B-A1A5-A033D5703B96}" destId="{F44F4E2E-49A7-4CAD-B4F5-12A260D88CAF}" srcOrd="1" destOrd="0" presId="urn:microsoft.com/office/officeart/2005/8/layout/chevron1"/>
    <dgm:cxn modelId="{ED3F3609-9FA9-4E21-A593-16B40B47B09B}" type="presParOf" srcId="{BB66D2E8-3946-4E1B-A1A5-A033D5703B96}" destId="{08830F05-D49D-43BB-8C36-427C40C8070C}" srcOrd="2" destOrd="0" presId="urn:microsoft.com/office/officeart/2005/8/layout/chevro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6C9C7D-4F7D-47F1-ABCB-88B125017AEB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383382FB-1058-4886-BD3F-554F3E3F8AD2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8000" b="1" dirty="0" smtClean="0"/>
            <a:t>до 10 марта</a:t>
          </a:r>
          <a:endParaRPr lang="ru-RU" sz="8000" b="1" dirty="0"/>
        </a:p>
      </dgm:t>
    </dgm:pt>
    <dgm:pt modelId="{D23C8561-34B1-412F-B556-8053B06155C0}" type="parTrans" cxnId="{E89435AF-BD60-41CA-A339-58C12A1EFB46}">
      <dgm:prSet/>
      <dgm:spPr/>
      <dgm:t>
        <a:bodyPr/>
        <a:lstStyle/>
        <a:p>
          <a:endParaRPr lang="ru-RU"/>
        </a:p>
      </dgm:t>
    </dgm:pt>
    <dgm:pt modelId="{DE0D60B8-B459-4B3A-8DB1-21D7E4A1C24C}" type="sibTrans" cxnId="{E89435AF-BD60-41CA-A339-58C12A1EFB46}">
      <dgm:prSet/>
      <dgm:spPr/>
      <dgm:t>
        <a:bodyPr/>
        <a:lstStyle/>
        <a:p>
          <a:endParaRPr lang="ru-RU"/>
        </a:p>
      </dgm:t>
    </dgm:pt>
    <dgm:pt modelId="{C4B99DF3-59EB-44FD-BE2D-2A09EBAD103F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6000" b="1" dirty="0" smtClean="0">
              <a:solidFill>
                <a:schemeClr val="bg1"/>
              </a:solidFill>
            </a:rPr>
            <a:t>Подтверждение РПШ в МЭДК </a:t>
          </a:r>
        </a:p>
        <a:p>
          <a:r>
            <a:rPr lang="ru-RU" sz="4700" dirty="0" smtClean="0">
              <a:solidFill>
                <a:schemeClr val="bg1"/>
              </a:solidFill>
            </a:rPr>
            <a:t>(кураторы ставят соответствующие отметки в МЭДК)</a:t>
          </a:r>
          <a:endParaRPr lang="ru-RU" sz="4700" dirty="0">
            <a:solidFill>
              <a:schemeClr val="bg1"/>
            </a:solidFill>
          </a:endParaRPr>
        </a:p>
      </dgm:t>
    </dgm:pt>
    <dgm:pt modelId="{7E7444A2-A4E1-4FC8-B9DA-598F104A3EC3}" type="parTrans" cxnId="{C1FDB612-F9EC-4BD6-9294-3CA3ADCB55C2}">
      <dgm:prSet/>
      <dgm:spPr/>
      <dgm:t>
        <a:bodyPr/>
        <a:lstStyle/>
        <a:p>
          <a:endParaRPr lang="ru-RU"/>
        </a:p>
      </dgm:t>
    </dgm:pt>
    <dgm:pt modelId="{AFC54F12-FA60-4666-B4A0-6D34E9352FAD}" type="sibTrans" cxnId="{C1FDB612-F9EC-4BD6-9294-3CA3ADCB55C2}">
      <dgm:prSet/>
      <dgm:spPr/>
      <dgm:t>
        <a:bodyPr/>
        <a:lstStyle/>
        <a:p>
          <a:endParaRPr lang="ru-RU"/>
        </a:p>
      </dgm:t>
    </dgm:pt>
    <dgm:pt modelId="{82EA84CA-30F3-4882-95DA-86804FCAC05F}" type="pres">
      <dgm:prSet presAssocID="{226C9C7D-4F7D-47F1-ABCB-88B125017AEB}" presName="Name0" presStyleCnt="0">
        <dgm:presLayoutVars>
          <dgm:dir/>
          <dgm:resizeHandles val="exact"/>
        </dgm:presLayoutVars>
      </dgm:prSet>
      <dgm:spPr/>
    </dgm:pt>
    <dgm:pt modelId="{C0D62EB4-8AD8-42CA-92E4-AC98337EB532}" type="pres">
      <dgm:prSet presAssocID="{383382FB-1058-4886-BD3F-554F3E3F8AD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43F3F-93D5-4AB5-9E33-9B228EF4B5E1}" type="pres">
      <dgm:prSet presAssocID="{DE0D60B8-B459-4B3A-8DB1-21D7E4A1C24C}" presName="sibTrans" presStyleLbl="sibTrans2D1" presStyleIdx="0" presStyleCnt="1"/>
      <dgm:spPr/>
      <dgm:t>
        <a:bodyPr/>
        <a:lstStyle/>
        <a:p>
          <a:endParaRPr lang="ru-RU"/>
        </a:p>
      </dgm:t>
    </dgm:pt>
    <dgm:pt modelId="{BF06AC24-3946-4DF9-B935-68F42CE907F8}" type="pres">
      <dgm:prSet presAssocID="{DE0D60B8-B459-4B3A-8DB1-21D7E4A1C24C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9C52ADF-3319-49F0-91FF-6379F2AE6186}" type="pres">
      <dgm:prSet presAssocID="{C4B99DF3-59EB-44FD-BE2D-2A09EBAD103F}" presName="node" presStyleLbl="node1" presStyleIdx="1" presStyleCnt="2" custLinFactNeighborX="11538" custLinFactNeighborY="-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3AA766-E214-4625-82DA-4E4890C3B5C7}" type="presOf" srcId="{DE0D60B8-B459-4B3A-8DB1-21D7E4A1C24C}" destId="{BF06AC24-3946-4DF9-B935-68F42CE907F8}" srcOrd="1" destOrd="0" presId="urn:microsoft.com/office/officeart/2005/8/layout/process1"/>
    <dgm:cxn modelId="{C1FDB612-F9EC-4BD6-9294-3CA3ADCB55C2}" srcId="{226C9C7D-4F7D-47F1-ABCB-88B125017AEB}" destId="{C4B99DF3-59EB-44FD-BE2D-2A09EBAD103F}" srcOrd="1" destOrd="0" parTransId="{7E7444A2-A4E1-4FC8-B9DA-598F104A3EC3}" sibTransId="{AFC54F12-FA60-4666-B4A0-6D34E9352FAD}"/>
    <dgm:cxn modelId="{B2EAA85A-8690-4F2A-8D88-AA37368B4EE5}" type="presOf" srcId="{226C9C7D-4F7D-47F1-ABCB-88B125017AEB}" destId="{82EA84CA-30F3-4882-95DA-86804FCAC05F}" srcOrd="0" destOrd="0" presId="urn:microsoft.com/office/officeart/2005/8/layout/process1"/>
    <dgm:cxn modelId="{FA30018D-B034-40E3-A789-EE6EB9F28427}" type="presOf" srcId="{383382FB-1058-4886-BD3F-554F3E3F8AD2}" destId="{C0D62EB4-8AD8-42CA-92E4-AC98337EB532}" srcOrd="0" destOrd="0" presId="urn:microsoft.com/office/officeart/2005/8/layout/process1"/>
    <dgm:cxn modelId="{E89435AF-BD60-41CA-A339-58C12A1EFB46}" srcId="{226C9C7D-4F7D-47F1-ABCB-88B125017AEB}" destId="{383382FB-1058-4886-BD3F-554F3E3F8AD2}" srcOrd="0" destOrd="0" parTransId="{D23C8561-34B1-412F-B556-8053B06155C0}" sibTransId="{DE0D60B8-B459-4B3A-8DB1-21D7E4A1C24C}"/>
    <dgm:cxn modelId="{47901F31-0B94-4491-9FC0-ECD433FACF6C}" type="presOf" srcId="{C4B99DF3-59EB-44FD-BE2D-2A09EBAD103F}" destId="{59C52ADF-3319-49F0-91FF-6379F2AE6186}" srcOrd="0" destOrd="0" presId="urn:microsoft.com/office/officeart/2005/8/layout/process1"/>
    <dgm:cxn modelId="{1A37165C-3F8E-4522-AAAE-E5484884C4D1}" type="presOf" srcId="{DE0D60B8-B459-4B3A-8DB1-21D7E4A1C24C}" destId="{EC543F3F-93D5-4AB5-9E33-9B228EF4B5E1}" srcOrd="0" destOrd="0" presId="urn:microsoft.com/office/officeart/2005/8/layout/process1"/>
    <dgm:cxn modelId="{0458DA32-E43E-49B9-807D-B8137BC9A7A5}" type="presParOf" srcId="{82EA84CA-30F3-4882-95DA-86804FCAC05F}" destId="{C0D62EB4-8AD8-42CA-92E4-AC98337EB532}" srcOrd="0" destOrd="0" presId="urn:microsoft.com/office/officeart/2005/8/layout/process1"/>
    <dgm:cxn modelId="{F9176D22-CEAC-4E49-A7E1-F9E53910FE8C}" type="presParOf" srcId="{82EA84CA-30F3-4882-95DA-86804FCAC05F}" destId="{EC543F3F-93D5-4AB5-9E33-9B228EF4B5E1}" srcOrd="1" destOrd="0" presId="urn:microsoft.com/office/officeart/2005/8/layout/process1"/>
    <dgm:cxn modelId="{B2234891-7CFF-471D-8718-8E41967A42CE}" type="presParOf" srcId="{EC543F3F-93D5-4AB5-9E33-9B228EF4B5E1}" destId="{BF06AC24-3946-4DF9-B935-68F42CE907F8}" srcOrd="0" destOrd="0" presId="urn:microsoft.com/office/officeart/2005/8/layout/process1"/>
    <dgm:cxn modelId="{3619EC9F-EEC8-480C-8A4C-B665BE820707}" type="presParOf" srcId="{82EA84CA-30F3-4882-95DA-86804FCAC05F}" destId="{59C52ADF-3319-49F0-91FF-6379F2AE6186}" srcOrd="2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72"/>
          <a:stretch/>
        </p:blipFill>
        <p:spPr bwMode="auto">
          <a:xfrm flipH="1">
            <a:off x="2" y="1"/>
            <a:ext cx="9129370" cy="9093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2" y="19856"/>
            <a:ext cx="9129370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84" tIns="38142" rIns="76284" bIns="38142" rtlCol="0" anchor="ctr"/>
          <a:lstStyle/>
          <a:p>
            <a:pPr algn="ctr" defTabSz="762907"/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5" y="2870"/>
            <a:ext cx="8064896" cy="833846"/>
          </a:xfrm>
        </p:spPr>
        <p:txBody>
          <a:bodyPr lIns="14543" tIns="14543" rIns="14543" bIns="14543" anchor="ctr">
            <a:normAutofit/>
          </a:bodyPr>
          <a:lstStyle>
            <a:lvl1pPr algn="ctr">
              <a:defRPr sz="2200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23120" y="6381331"/>
            <a:ext cx="2289048" cy="365760"/>
          </a:xfrm>
        </p:spPr>
        <p:txBody>
          <a:bodyPr/>
          <a:lstStyle>
            <a:lvl1pPr algn="r">
              <a:defRPr/>
            </a:lvl1pPr>
          </a:lstStyle>
          <a:p>
            <a:fld id="{511444F9-EEB7-4311-B5F1-97FE74C203E6}" type="datetimeFigureOut">
              <a:rPr lang="ru-RU" smtClean="0">
                <a:solidFill>
                  <a:srgbClr val="1F497D"/>
                </a:solidFill>
              </a:rPr>
              <a:pPr/>
              <a:t>06.03.2021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9D-2A0B-43B8-A1C3-81968A25D6EC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  <p:grpSp>
        <p:nvGrpSpPr>
          <p:cNvPr id="7" name="Группа 12"/>
          <p:cNvGrpSpPr/>
          <p:nvPr userDrawn="1"/>
        </p:nvGrpSpPr>
        <p:grpSpPr>
          <a:xfrm>
            <a:off x="76780" y="43513"/>
            <a:ext cx="822815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  <p:pic>
        <p:nvPicPr>
          <p:cNvPr id="2051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" y="6674693"/>
            <a:ext cx="9129370" cy="162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828815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Задача № 2 –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присвоить содержание методики</a:t>
            </a:r>
            <a:endParaRPr lang="ru-RU" sz="29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20"/>
          <a:stretch/>
        </p:blipFill>
        <p:spPr>
          <a:xfrm>
            <a:off x="100980" y="1061052"/>
            <a:ext cx="2502971" cy="4515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67" t="-1" r="3406" b="6770"/>
          <a:stretch/>
        </p:blipFill>
        <p:spPr>
          <a:xfrm>
            <a:off x="3636501" y="2415116"/>
            <a:ext cx="2214384" cy="4202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54" b="5921"/>
          <a:stretch/>
        </p:blipFill>
        <p:spPr>
          <a:xfrm>
            <a:off x="6491679" y="1042537"/>
            <a:ext cx="2588220" cy="5031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400148" y="878437"/>
            <a:ext cx="4551319" cy="137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942" tIns="18471" rIns="36942" bIns="18471" rtlCol="0" anchor="ctr"/>
          <a:lstStyle/>
          <a:p>
            <a:pPr algn="ctr"/>
            <a:r>
              <a:rPr lang="ru-RU" sz="2700" b="1" dirty="0" smtClean="0">
                <a:solidFill>
                  <a:srgbClr val="0070C0"/>
                </a:solidFill>
              </a:rPr>
              <a:t>Методика </a:t>
            </a:r>
          </a:p>
          <a:p>
            <a:pPr algn="ctr"/>
            <a:r>
              <a:rPr lang="ru-RU" sz="1500" b="1" dirty="0" smtClean="0">
                <a:solidFill>
                  <a:srgbClr val="0070C0"/>
                </a:solidFill>
              </a:rPr>
              <a:t>оказания адресной методической </a:t>
            </a:r>
          </a:p>
          <a:p>
            <a:pPr algn="ctr"/>
            <a:r>
              <a:rPr lang="ru-RU" sz="1500" b="1" dirty="0" smtClean="0">
                <a:solidFill>
                  <a:srgbClr val="0070C0"/>
                </a:solidFill>
              </a:rPr>
              <a:t>помощи образовательным </a:t>
            </a:r>
          </a:p>
          <a:p>
            <a:pPr algn="ctr"/>
            <a:r>
              <a:rPr lang="ru-RU" sz="1500" b="1" dirty="0" smtClean="0">
                <a:solidFill>
                  <a:srgbClr val="0070C0"/>
                </a:solidFill>
              </a:rPr>
              <a:t>организациям, имеющим низкие </a:t>
            </a:r>
          </a:p>
          <a:p>
            <a:pPr algn="ctr"/>
            <a:r>
              <a:rPr lang="ru-RU" sz="1500" b="1" dirty="0" smtClean="0">
                <a:solidFill>
                  <a:srgbClr val="0070C0"/>
                </a:solidFill>
              </a:rPr>
              <a:t>образовательные результаты</a:t>
            </a:r>
            <a:endParaRPr lang="ru-RU" sz="1500" b="1" dirty="0">
              <a:solidFill>
                <a:srgbClr val="0070C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262271" y="1061052"/>
            <a:ext cx="2374230" cy="1797947"/>
          </a:xfrm>
          <a:prstGeom prst="straightConnector1">
            <a:avLst/>
          </a:prstGeom>
          <a:ln w="50800">
            <a:solidFill>
              <a:srgbClr val="FF5B5B"/>
            </a:solidFill>
            <a:prstDash val="sysDash"/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990968" y="1162867"/>
            <a:ext cx="704515" cy="664241"/>
          </a:xfrm>
          <a:prstGeom prst="straightConnector1">
            <a:avLst/>
          </a:prstGeom>
          <a:ln w="50800">
            <a:solidFill>
              <a:srgbClr val="FF5B5B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990969" y="1162868"/>
            <a:ext cx="789229" cy="1913869"/>
          </a:xfrm>
          <a:prstGeom prst="straightConnector1">
            <a:avLst/>
          </a:prstGeom>
          <a:ln w="50800">
            <a:solidFill>
              <a:srgbClr val="FF5B5B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990968" y="1153769"/>
            <a:ext cx="704515" cy="4251820"/>
          </a:xfrm>
          <a:prstGeom prst="straightConnector1">
            <a:avLst/>
          </a:prstGeom>
          <a:ln w="50800">
            <a:solidFill>
              <a:srgbClr val="FF5B5B"/>
            </a:solidFill>
            <a:prstDash val="sysDash"/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80647" y="3076737"/>
            <a:ext cx="7872" cy="568013"/>
          </a:xfrm>
          <a:prstGeom prst="line">
            <a:avLst/>
          </a:prstGeom>
          <a:ln w="53975">
            <a:solidFill>
              <a:srgbClr val="FF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399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99595" y="2870"/>
            <a:ext cx="8064896" cy="83384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Дублируем материалы ФИОКО и размещаем региональные</a:t>
            </a:r>
            <a:endParaRPr lang="ru-RU" sz="29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4287858110"/>
              </p:ext>
            </p:extLst>
          </p:nvPr>
        </p:nvGraphicFramePr>
        <p:xfrm>
          <a:off x="27613" y="1202294"/>
          <a:ext cx="9060737" cy="1401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313134" y="955934"/>
            <a:ext cx="4571424" cy="1514630"/>
          </a:xfrm>
          <a:prstGeom prst="rect">
            <a:avLst/>
          </a:prstGeom>
        </p:spPr>
        <p:txBody>
          <a:bodyPr lIns="36942" tIns="18471" rIns="36942" bIns="18471">
            <a:spAutoFit/>
          </a:bodyPr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Раздел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700" b="1" dirty="0">
                <a:solidFill>
                  <a:schemeClr val="accent6">
                    <a:lumMod val="50000"/>
                  </a:schemeClr>
                </a:solidFill>
              </a:rPr>
              <a:t>Сопровождение школ с низкими результатами»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0252" y="1279892"/>
            <a:ext cx="4197529" cy="1160687"/>
          </a:xfrm>
          <a:prstGeom prst="rect">
            <a:avLst/>
          </a:prstGeom>
        </p:spPr>
        <p:txBody>
          <a:bodyPr wrap="none" lIns="36942" tIns="18471" rIns="36942" bIns="18471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Сайт</a:t>
            </a:r>
            <a:r>
              <a:rPr lang="ru-RU" sz="2900" b="1" dirty="0">
                <a:solidFill>
                  <a:schemeClr val="bg1"/>
                </a:solidFill>
              </a:rPr>
              <a:t> </a:t>
            </a:r>
            <a:r>
              <a:rPr lang="ru-RU" sz="2900" b="1" dirty="0" smtClean="0">
                <a:solidFill>
                  <a:schemeClr val="bg1"/>
                </a:solidFill>
              </a:rPr>
              <a:t>ИРО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Института развития образования 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Краснодарского края</a:t>
            </a: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39" b="4961"/>
          <a:stretch/>
        </p:blipFill>
        <p:spPr>
          <a:xfrm>
            <a:off x="27614" y="3228426"/>
            <a:ext cx="2751020" cy="3732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23" r="5758"/>
          <a:stretch/>
        </p:blipFill>
        <p:spPr>
          <a:xfrm>
            <a:off x="3258324" y="2849751"/>
            <a:ext cx="2798635" cy="3653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67" b="2094"/>
          <a:stretch/>
        </p:blipFill>
        <p:spPr>
          <a:xfrm>
            <a:off x="6324279" y="2849751"/>
            <a:ext cx="2764071" cy="3653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1211780" y="4004491"/>
            <a:ext cx="3166496" cy="1410565"/>
          </a:xfrm>
          <a:prstGeom prst="straightConnector1">
            <a:avLst/>
          </a:prstGeom>
          <a:ln w="76200">
            <a:solidFill>
              <a:srgbClr val="FF5B5B"/>
            </a:solidFill>
            <a:prstDash val="sysDash"/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2" idx="1"/>
          </p:cNvCxnSpPr>
          <p:nvPr/>
        </p:nvCxnSpPr>
        <p:spPr>
          <a:xfrm>
            <a:off x="4462891" y="4099160"/>
            <a:ext cx="1861388" cy="577590"/>
          </a:xfrm>
          <a:prstGeom prst="straightConnector1">
            <a:avLst/>
          </a:prstGeom>
          <a:ln w="76200">
            <a:solidFill>
              <a:srgbClr val="FF5B5B"/>
            </a:solidFill>
            <a:prstDash val="sysDash"/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1022182" y="5651729"/>
            <a:ext cx="1968822" cy="1206271"/>
          </a:xfrm>
          <a:prstGeom prst="ellipse">
            <a:avLst/>
          </a:prstGeom>
          <a:noFill/>
          <a:ln w="76200">
            <a:solidFill>
              <a:srgbClr val="05B4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942" tIns="18471" rIns="36942" bIns="1847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2340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2302"/>
          <a:stretch/>
        </p:blipFill>
        <p:spPr>
          <a:xfrm>
            <a:off x="3010746" y="2840065"/>
            <a:ext cx="3384053" cy="3757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Задача №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3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учимся работать в системе мониторинга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113" b="20206"/>
          <a:stretch/>
        </p:blipFill>
        <p:spPr>
          <a:xfrm>
            <a:off x="-137416" y="1041406"/>
            <a:ext cx="3558151" cy="4118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584" y="1021653"/>
            <a:ext cx="3578669" cy="4054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/>
        </p:nvSpPr>
        <p:spPr>
          <a:xfrm rot="5400000">
            <a:off x="6898239" y="4174478"/>
            <a:ext cx="700549" cy="1103585"/>
          </a:xfrm>
          <a:prstGeom prst="homePlate">
            <a:avLst/>
          </a:prstGeom>
          <a:solidFill>
            <a:srgbClr val="7AB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942" tIns="18471" rIns="36942" bIns="18471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94989" y="5213098"/>
            <a:ext cx="2610634" cy="1422297"/>
          </a:xfrm>
          <a:prstGeom prst="rect">
            <a:avLst/>
          </a:prstGeom>
        </p:spPr>
        <p:txBody>
          <a:bodyPr wrap="square" lIns="36942" tIns="18471" rIns="36942" bIns="18471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Будет выслана на почту муниципального координатора для передачи 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в </a:t>
            </a:r>
            <a:r>
              <a:rPr lang="ru-RU" b="1" dirty="0">
                <a:solidFill>
                  <a:srgbClr val="0070C0"/>
                </a:solidFill>
              </a:rPr>
              <a:t>школы и кураторам 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5748741" y="3209273"/>
            <a:ext cx="1146864" cy="9467"/>
          </a:xfrm>
          <a:prstGeom prst="line">
            <a:avLst/>
          </a:prstGeom>
          <a:ln w="73025">
            <a:solidFill>
              <a:srgbClr val="FF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754724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90" r="2120" b="47923"/>
          <a:stretch/>
        </p:blipFill>
        <p:spPr>
          <a:xfrm>
            <a:off x="2819035" y="1054074"/>
            <a:ext cx="6145456" cy="33392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Если нужна помощь в работе с ИС МЭДК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r="1806" b="25481"/>
          <a:stretch/>
        </p:blipFill>
        <p:spPr>
          <a:xfrm>
            <a:off x="-93768" y="2871715"/>
            <a:ext cx="4746138" cy="3545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758960" y="5133522"/>
            <a:ext cx="4571424" cy="591301"/>
          </a:xfrm>
          <a:prstGeom prst="rect">
            <a:avLst/>
          </a:prstGeom>
        </p:spPr>
        <p:txBody>
          <a:bodyPr lIns="36942" tIns="18471" rIns="36942" bIns="18471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8(861) 234-07-66 </a:t>
            </a:r>
            <a:r>
              <a:rPr lang="ru-RU" sz="1600" b="1" dirty="0">
                <a:solidFill>
                  <a:srgbClr val="002060"/>
                </a:solidFill>
              </a:rPr>
              <a:t>(Бойкова Марина Евгеньевна)</a:t>
            </a:r>
          </a:p>
          <a:p>
            <a:r>
              <a:rPr lang="ru-RU" b="1" dirty="0">
                <a:solidFill>
                  <a:srgbClr val="00B050"/>
                </a:solidFill>
              </a:rPr>
              <a:t>8(861</a:t>
            </a:r>
            <a:r>
              <a:rPr lang="ru-RU" b="1" dirty="0" smtClean="0">
                <a:solidFill>
                  <a:srgbClr val="00B050"/>
                </a:solidFill>
              </a:rPr>
              <a:t>) 231-63-04 </a:t>
            </a:r>
            <a:r>
              <a:rPr lang="ru-RU" sz="1600" b="1" dirty="0">
                <a:solidFill>
                  <a:srgbClr val="002060"/>
                </a:solidFill>
              </a:rPr>
              <a:t>(Полежаева Елена Игоревна)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1" y="1521205"/>
            <a:ext cx="1053094" cy="666022"/>
          </a:xfrm>
          <a:prstGeom prst="rightArrow">
            <a:avLst/>
          </a:prstGeom>
          <a:solidFill>
            <a:srgbClr val="FF5B5B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942" tIns="18471" rIns="36942" bIns="18471"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flipH="1">
            <a:off x="7911397" y="4461594"/>
            <a:ext cx="1053094" cy="666022"/>
          </a:xfrm>
          <a:prstGeom prst="rightArrow">
            <a:avLst/>
          </a:prstGeom>
          <a:solidFill>
            <a:srgbClr val="FF5B5B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942" tIns="18471" rIns="36942" bIns="18471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52152" y="4455690"/>
            <a:ext cx="4385040" cy="560523"/>
          </a:xfrm>
          <a:prstGeom prst="rect">
            <a:avLst/>
          </a:prstGeom>
        </p:spPr>
        <p:txBody>
          <a:bodyPr wrap="square" lIns="36942" tIns="18471" rIns="36942" bIns="18471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Региональная поддержка:</a:t>
            </a:r>
          </a:p>
          <a:p>
            <a:endParaRPr lang="ru-RU" sz="1600" b="1" dirty="0">
              <a:solidFill>
                <a:srgbClr val="FF2525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542169" y="3890888"/>
            <a:ext cx="2322579" cy="9467"/>
          </a:xfrm>
          <a:prstGeom prst="line">
            <a:avLst/>
          </a:prstGeom>
          <a:ln w="53975">
            <a:solidFill>
              <a:srgbClr val="FF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542169" y="4090413"/>
            <a:ext cx="2322579" cy="9467"/>
          </a:xfrm>
          <a:prstGeom prst="line">
            <a:avLst/>
          </a:prstGeom>
          <a:ln w="53975">
            <a:solidFill>
              <a:srgbClr val="FF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662320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ая прямоугольная выноска 13"/>
          <p:cNvSpPr/>
          <p:nvPr/>
        </p:nvSpPr>
        <p:spPr>
          <a:xfrm rot="10800000">
            <a:off x="233805" y="3330269"/>
            <a:ext cx="4366869" cy="2824782"/>
          </a:xfrm>
          <a:prstGeom prst="wedgeRoundRectCallout">
            <a:avLst/>
          </a:prstGeom>
          <a:solidFill>
            <a:srgbClr val="81C9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942" tIns="18471" rIns="36942" bIns="18471" rtlCol="0" anchor="ctr"/>
          <a:lstStyle/>
          <a:p>
            <a:pPr algn="ctr"/>
            <a:endParaRPr lang="ru-RU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3559285935"/>
              </p:ext>
            </p:extLst>
          </p:nvPr>
        </p:nvGraphicFramePr>
        <p:xfrm>
          <a:off x="163006" y="976571"/>
          <a:ext cx="8801485" cy="1617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Задача № 3 –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подтвердить Рисковый профиль школы в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МЭДК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5357" y="2733780"/>
            <a:ext cx="3713444" cy="3739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трелка вниз 9"/>
          <p:cNvSpPr/>
          <p:nvPr/>
        </p:nvSpPr>
        <p:spPr>
          <a:xfrm>
            <a:off x="3578258" y="5310921"/>
            <a:ext cx="2336383" cy="1281681"/>
          </a:xfrm>
          <a:prstGeom prst="downArrow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942" tIns="18471" rIns="36942" bIns="18471" rtlCol="0" anchor="ctr"/>
          <a:lstStyle/>
          <a:p>
            <a:pPr algn="ctr" defTabSz="369418">
              <a:defRPr/>
            </a:pPr>
            <a:r>
              <a:rPr lang="ru-RU" sz="1100" b="1" kern="0" dirty="0" smtClean="0">
                <a:solidFill>
                  <a:srgbClr val="0070C0"/>
                </a:solidFill>
                <a:latin typeface="Calibri" panose="020F0502020204030204"/>
              </a:rPr>
              <a:t>Далее - среднесрочная программа изменений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3804" y="3330269"/>
            <a:ext cx="4571424" cy="2684181"/>
          </a:xfrm>
          <a:prstGeom prst="rect">
            <a:avLst/>
          </a:prstGeom>
        </p:spPr>
        <p:txBody>
          <a:bodyPr lIns="36942" tIns="18471" rIns="36942" bIns="18471">
            <a:spAutoFit/>
          </a:bodyPr>
          <a:lstStyle/>
          <a:p>
            <a:pPr defTabSz="369418">
              <a:defRPr/>
            </a:pPr>
            <a:r>
              <a:rPr lang="ru-RU" sz="1600" b="1" kern="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</a:rPr>
              <a:t>Образцы направлений рискового профиля</a:t>
            </a:r>
          </a:p>
          <a:p>
            <a:pPr marL="138532" indent="-138532" defTabSz="369418">
              <a:buFontTx/>
              <a:buAutoNum type="arabicPeriod"/>
              <a:defRPr/>
            </a:pPr>
            <a:r>
              <a:rPr lang="ru-RU" sz="1300" b="1" kern="0" dirty="0">
                <a:solidFill>
                  <a:srgbClr val="0070C0"/>
                </a:solidFill>
              </a:rPr>
              <a:t>Низкий уровень оснащения </a:t>
            </a:r>
            <a:r>
              <a:rPr lang="ru-RU" sz="1300" b="1" kern="0" dirty="0" smtClean="0">
                <a:solidFill>
                  <a:srgbClr val="0070C0"/>
                </a:solidFill>
              </a:rPr>
              <a:t>школы</a:t>
            </a:r>
            <a:endParaRPr lang="ru-RU" sz="1300" b="1" kern="0" dirty="0">
              <a:solidFill>
                <a:srgbClr val="0070C0"/>
              </a:solidFill>
            </a:endParaRPr>
          </a:p>
          <a:p>
            <a:pPr marL="138532" indent="-138532" defTabSz="369418">
              <a:buFontTx/>
              <a:buAutoNum type="arabicPeriod"/>
              <a:defRPr/>
            </a:pPr>
            <a:r>
              <a:rPr lang="ru-RU" sz="1300" b="1" kern="0" dirty="0">
                <a:solidFill>
                  <a:srgbClr val="0070C0"/>
                </a:solidFill>
              </a:rPr>
              <a:t>Дефицит педагогических кадров</a:t>
            </a:r>
          </a:p>
          <a:p>
            <a:pPr marL="138532" indent="-138532" defTabSz="369418">
              <a:buFontTx/>
              <a:buAutoNum type="arabicPeriod"/>
              <a:defRPr/>
            </a:pPr>
            <a:r>
              <a:rPr lang="ru-RU" sz="1300" b="1" kern="0" dirty="0">
                <a:solidFill>
                  <a:srgbClr val="0070C0"/>
                </a:solidFill>
              </a:rPr>
              <a:t>Недостаточная предметная и методическая компетентность учителей</a:t>
            </a:r>
          </a:p>
          <a:p>
            <a:pPr marL="138532" indent="-138532" defTabSz="369418">
              <a:buFontTx/>
              <a:buAutoNum type="arabicPeriod"/>
              <a:defRPr/>
            </a:pPr>
            <a:r>
              <a:rPr lang="ru-RU" sz="1300" b="1" kern="0" dirty="0">
                <a:solidFill>
                  <a:srgbClr val="0070C0"/>
                </a:solidFill>
              </a:rPr>
              <a:t>Высокая доля обучающихся с рисками учебной </a:t>
            </a:r>
            <a:r>
              <a:rPr lang="ru-RU" sz="1300" b="1" kern="0" dirty="0" err="1">
                <a:solidFill>
                  <a:srgbClr val="0070C0"/>
                </a:solidFill>
              </a:rPr>
              <a:t>неуспешности</a:t>
            </a:r>
            <a:endParaRPr lang="ru-RU" sz="1300" b="1" kern="0" dirty="0">
              <a:solidFill>
                <a:srgbClr val="0070C0"/>
              </a:solidFill>
            </a:endParaRPr>
          </a:p>
          <a:p>
            <a:pPr marL="138532" indent="-138532" defTabSz="369418">
              <a:buFontTx/>
              <a:buAutoNum type="arabicPeriod"/>
              <a:defRPr/>
            </a:pPr>
            <a:r>
              <a:rPr lang="ru-RU" sz="1300" b="1" kern="0" dirty="0">
                <a:solidFill>
                  <a:srgbClr val="0070C0"/>
                </a:solidFill>
              </a:rPr>
              <a:t>Низкий уровень вовлеченности родителей в учебный процесс</a:t>
            </a:r>
          </a:p>
          <a:p>
            <a:pPr marL="138532" indent="-138532" defTabSz="369418">
              <a:buFontTx/>
              <a:buAutoNum type="arabicPeriod"/>
              <a:defRPr/>
            </a:pPr>
            <a:r>
              <a:rPr lang="ru-RU" sz="1300" b="1" kern="0" dirty="0">
                <a:solidFill>
                  <a:srgbClr val="0070C0"/>
                </a:solidFill>
              </a:rPr>
              <a:t>Высокая доля обучающихся с ОВЗ</a:t>
            </a:r>
          </a:p>
          <a:p>
            <a:pPr marL="138532" indent="-138532" defTabSz="369418">
              <a:buFontTx/>
              <a:buAutoNum type="arabicPeriod"/>
              <a:defRPr/>
            </a:pPr>
            <a:r>
              <a:rPr lang="ru-RU" sz="1300" b="1" kern="0" dirty="0">
                <a:solidFill>
                  <a:srgbClr val="0070C0"/>
                </a:solidFill>
              </a:rPr>
              <a:t>Низкая учебная мотивация обучающихся</a:t>
            </a:r>
          </a:p>
          <a:p>
            <a:pPr marL="138532" indent="-138532" defTabSz="369418">
              <a:buFontTx/>
              <a:buAutoNum type="arabicPeriod"/>
              <a:defRPr/>
            </a:pPr>
            <a:r>
              <a:rPr lang="ru-RU" sz="1300" b="1" kern="0" dirty="0">
                <a:solidFill>
                  <a:srgbClr val="0070C0"/>
                </a:solidFill>
              </a:rPr>
              <a:t>Пониженный уровень школьного благополучия</a:t>
            </a:r>
          </a:p>
          <a:p>
            <a:pPr marL="138532" indent="-138532" defTabSz="369418">
              <a:buFontTx/>
              <a:buAutoNum type="arabicPeriod"/>
              <a:defRPr/>
            </a:pPr>
            <a:r>
              <a:rPr lang="ru-RU" sz="1300" b="1" kern="0" dirty="0">
                <a:solidFill>
                  <a:srgbClr val="0070C0"/>
                </a:solidFill>
              </a:rPr>
              <a:t>Низкий уровень дисциплины в классе</a:t>
            </a:r>
          </a:p>
        </p:txBody>
      </p:sp>
    </p:spTree>
    <p:extLst>
      <p:ext uri="{BB962C8B-B14F-4D97-AF65-F5344CB8AC3E}">
        <p14:creationId xmlns="" xmlns:p14="http://schemas.microsoft.com/office/powerpoint/2010/main" val="1090034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Задача № 4 –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учимся на вебинарах ФИОКО и ВШЭ  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4584" y="1685105"/>
            <a:ext cx="7644516" cy="3170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942" tIns="18471" rIns="36942" bIns="18471" rtlCol="0" anchor="ctr"/>
          <a:lstStyle/>
          <a:p>
            <a:pPr algn="ctr"/>
            <a:r>
              <a:rPr lang="ru-RU" sz="2700" b="1" u="sng" dirty="0" smtClean="0">
                <a:solidFill>
                  <a:srgbClr val="FF2525"/>
                </a:solidFill>
              </a:rPr>
              <a:t>С 10 марта по 2 апреля </a:t>
            </a:r>
          </a:p>
          <a:p>
            <a:pPr algn="ctr"/>
            <a:r>
              <a:rPr lang="ru-RU" sz="2700" dirty="0" smtClean="0">
                <a:solidFill>
                  <a:srgbClr val="0070C0"/>
                </a:solidFill>
              </a:rPr>
              <a:t>пройдут федеральные вебинары по темам из Методики</a:t>
            </a:r>
          </a:p>
          <a:p>
            <a:pPr algn="ctr"/>
            <a:endParaRPr lang="ru-RU" sz="2700" dirty="0" smtClean="0">
              <a:solidFill>
                <a:srgbClr val="0070C0"/>
              </a:solidFill>
            </a:endParaRPr>
          </a:p>
          <a:p>
            <a:pPr algn="ctr"/>
            <a:r>
              <a:rPr lang="ru-RU" sz="2700" b="1" dirty="0" smtClean="0">
                <a:solidFill>
                  <a:srgbClr val="FF2525"/>
                </a:solidFill>
              </a:rPr>
              <a:t>ВАЖНО!!! </a:t>
            </a:r>
            <a:r>
              <a:rPr lang="ru-RU" sz="2700" dirty="0" smtClean="0">
                <a:solidFill>
                  <a:srgbClr val="0070C0"/>
                </a:solidFill>
              </a:rPr>
              <a:t>– не пропускать вебинары, </a:t>
            </a:r>
          </a:p>
          <a:p>
            <a:pPr algn="ctr"/>
            <a:r>
              <a:rPr lang="ru-RU" sz="2700" dirty="0" smtClean="0">
                <a:solidFill>
                  <a:srgbClr val="0070C0"/>
                </a:solidFill>
              </a:rPr>
              <a:t>обсуждать (школа и куратор),</a:t>
            </a:r>
          </a:p>
          <a:p>
            <a:pPr algn="ctr"/>
            <a:r>
              <a:rPr lang="ru-RU" sz="2700" dirty="0" smtClean="0">
                <a:solidFill>
                  <a:srgbClr val="0070C0"/>
                </a:solidFill>
              </a:rPr>
              <a:t>использовать в своей работе</a:t>
            </a:r>
          </a:p>
          <a:p>
            <a:pPr algn="ctr"/>
            <a:r>
              <a:rPr lang="ru-RU" sz="2700" dirty="0">
                <a:solidFill>
                  <a:srgbClr val="0070C0"/>
                </a:solidFill>
              </a:rPr>
              <a:t>и</a:t>
            </a:r>
            <a:r>
              <a:rPr lang="ru-RU" sz="2700" dirty="0" smtClean="0">
                <a:solidFill>
                  <a:srgbClr val="0070C0"/>
                </a:solidFill>
              </a:rPr>
              <a:t> в разрабатываемых документах</a:t>
            </a:r>
          </a:p>
        </p:txBody>
      </p:sp>
    </p:spTree>
    <p:extLst>
      <p:ext uri="{BB962C8B-B14F-4D97-AF65-F5344CB8AC3E}">
        <p14:creationId xmlns="" xmlns:p14="http://schemas.microsoft.com/office/powerpoint/2010/main" val="3730186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Foto\Логотипы\Логотип МОН_бел400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05" y="53632"/>
            <a:ext cx="726826" cy="9539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5" y="1007575"/>
            <a:ext cx="6127011" cy="960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47" y="-49796"/>
            <a:ext cx="8613708" cy="960632"/>
          </a:xfrm>
          <a:prstGeom prst="rect">
            <a:avLst/>
          </a:prstGeom>
          <a:noFill/>
        </p:spPr>
        <p:txBody>
          <a:bodyPr wrap="square" lIns="36942" tIns="18471" rIns="36942" bIns="18471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</a:rPr>
              <a:t>Задача № 5 – </a:t>
            </a:r>
            <a:r>
              <a:rPr lang="ru-RU" sz="3000" b="1" dirty="0" smtClean="0">
                <a:solidFill>
                  <a:srgbClr val="0070C0"/>
                </a:solidFill>
              </a:rPr>
              <a:t>учимся разрабатывать концепцию развития школы</a:t>
            </a:r>
            <a:endParaRPr lang="ru-RU" sz="30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486" y="1254363"/>
            <a:ext cx="3759308" cy="5366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942" tIns="18471" rIns="36942" bIns="18471" rtlCol="0" anchor="ctr"/>
          <a:lstStyle/>
          <a:p>
            <a:pPr algn="ctr"/>
            <a:r>
              <a:rPr lang="ru-RU" sz="1900" b="1" dirty="0">
                <a:solidFill>
                  <a:srgbClr val="C00000"/>
                </a:solidFill>
              </a:rPr>
              <a:t>30 апреля</a:t>
            </a:r>
          </a:p>
          <a:p>
            <a:pPr algn="ctr"/>
            <a:endParaRPr lang="ru-RU" sz="1700" b="1" dirty="0">
              <a:solidFill>
                <a:schemeClr val="tx1"/>
              </a:solidFill>
            </a:endParaRPr>
          </a:p>
          <a:p>
            <a:pPr algn="ctr"/>
            <a:r>
              <a:rPr lang="ru-RU" sz="1700" b="1" dirty="0">
                <a:solidFill>
                  <a:schemeClr val="tx1"/>
                </a:solidFill>
              </a:rPr>
              <a:t>Школы размещают концепцию развития и программу по направлениям РПШ, </a:t>
            </a:r>
            <a:r>
              <a:rPr lang="ru-RU" sz="1700" b="1" dirty="0">
                <a:solidFill>
                  <a:srgbClr val="C00000"/>
                </a:solidFill>
              </a:rPr>
              <a:t>подтвержденные куратором</a:t>
            </a:r>
          </a:p>
          <a:p>
            <a:pPr algn="ctr"/>
            <a:endParaRPr lang="ru-RU" sz="1700" b="1" dirty="0">
              <a:solidFill>
                <a:schemeClr val="tx1"/>
              </a:solidFill>
            </a:endParaRPr>
          </a:p>
          <a:p>
            <a:pPr algn="ctr"/>
            <a:r>
              <a:rPr lang="ru-RU" sz="1700" b="1" dirty="0">
                <a:solidFill>
                  <a:srgbClr val="C00000"/>
                </a:solidFill>
              </a:rPr>
              <a:t>ВАЖНО!!!!</a:t>
            </a:r>
          </a:p>
          <a:p>
            <a:pPr marL="286331" indent="-286331">
              <a:buAutoNum type="arabicParenR"/>
            </a:pPr>
            <a:r>
              <a:rPr lang="ru-RU" sz="1700" b="1" dirty="0">
                <a:solidFill>
                  <a:schemeClr val="tx1"/>
                </a:solidFill>
              </a:rPr>
              <a:t>Не затягивать сроки подготовки документов;</a:t>
            </a:r>
          </a:p>
          <a:p>
            <a:pPr marL="286331" indent="-286331">
              <a:buAutoNum type="arabicParenR"/>
            </a:pPr>
            <a:r>
              <a:rPr lang="ru-RU" sz="1700" b="1" dirty="0">
                <a:solidFill>
                  <a:schemeClr val="tx1"/>
                </a:solidFill>
              </a:rPr>
              <a:t>Не перекладывать ответственность друг на друга (школа-куратор);</a:t>
            </a:r>
          </a:p>
          <a:p>
            <a:pPr marL="286331" indent="-286331">
              <a:buAutoNum type="arabicParenR"/>
            </a:pPr>
            <a:r>
              <a:rPr lang="ru-RU" sz="1700" b="1" dirty="0">
                <a:solidFill>
                  <a:schemeClr val="tx1"/>
                </a:solidFill>
              </a:rPr>
              <a:t>Начинать совместно работать СРАЗУ после получения и обсуждения РПШ;</a:t>
            </a:r>
          </a:p>
          <a:p>
            <a:pPr marL="286331" indent="-286331">
              <a:buAutoNum type="arabicParenR"/>
            </a:pPr>
            <a:r>
              <a:rPr lang="ru-RU" sz="1700" b="1" dirty="0">
                <a:solidFill>
                  <a:schemeClr val="tx1"/>
                </a:solidFill>
              </a:rPr>
              <a:t>Стараться задать как можно больше вопросов и получить как можно больше консультаций </a:t>
            </a:r>
          </a:p>
          <a:p>
            <a:pPr marL="286331" indent="-286331">
              <a:buAutoNum type="arabicParenR"/>
            </a:pP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03766" y="1254363"/>
            <a:ext cx="4924697" cy="10115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942" tIns="18471" rIns="36942" bIns="18471" rtlCol="0" anchor="ctr"/>
          <a:lstStyle/>
          <a:p>
            <a:pPr algn="ctr"/>
            <a:r>
              <a:rPr lang="ru-RU" sz="2700" dirty="0">
                <a:solidFill>
                  <a:schemeClr val="tx1"/>
                </a:solidFill>
              </a:rPr>
              <a:t>В июне – федеральная экспертиза документов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55812" y="2313924"/>
            <a:ext cx="4924697" cy="15173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942" tIns="18471" rIns="36942" bIns="18471"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Результаты федеральной экспертизы пилотного проекта «500+»</a:t>
            </a:r>
          </a:p>
          <a:p>
            <a:pPr algn="ctr"/>
            <a:endParaRPr lang="ru-RU" sz="2200" dirty="0">
              <a:solidFill>
                <a:schemeClr val="tx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43198139"/>
              </p:ext>
            </p:extLst>
          </p:nvPr>
        </p:nvGraphicFramePr>
        <p:xfrm>
          <a:off x="4003765" y="3283493"/>
          <a:ext cx="4924698" cy="3197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566"/>
                <a:gridCol w="1641566"/>
                <a:gridCol w="1641566"/>
              </a:tblGrid>
              <a:tr h="627258">
                <a:tc>
                  <a:txBody>
                    <a:bodyPr/>
                    <a:lstStyle/>
                    <a:p>
                      <a:pPr algn="ctr"/>
                      <a:r>
                        <a:rPr lang="ru-RU" sz="2900" dirty="0" smtClean="0">
                          <a:solidFill>
                            <a:schemeClr val="tx1"/>
                          </a:solidFill>
                        </a:rPr>
                        <a:t>МОЛОДЦЫ</a:t>
                      </a:r>
                      <a:endParaRPr lang="ru-RU" sz="29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45005" marB="4500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dirty="0" smtClean="0">
                          <a:solidFill>
                            <a:schemeClr val="tx1"/>
                          </a:solidFill>
                        </a:rPr>
                        <a:t>ДОРАБОТКА</a:t>
                      </a:r>
                      <a:endParaRPr lang="ru-RU" sz="29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45005" marB="4500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dirty="0" smtClean="0">
                          <a:solidFill>
                            <a:schemeClr val="tx1"/>
                          </a:solidFill>
                        </a:rPr>
                        <a:t>ПЛОХО</a:t>
                      </a:r>
                      <a:endParaRPr lang="ru-RU" sz="29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45005" marB="4500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004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Усть-Лабинский</a:t>
                      </a:r>
                      <a:r>
                        <a:rPr lang="ru-RU" sz="2000" baseline="0" dirty="0" smtClean="0"/>
                        <a:t> </a:t>
                      </a:r>
                      <a:endParaRPr lang="ru-RU" sz="2000" dirty="0"/>
                    </a:p>
                  </a:txBody>
                  <a:tcPr marL="68580" marR="68580" marT="45005" marB="4500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Остальные 16 территорий края пилотного проекта</a:t>
                      </a:r>
                      <a:r>
                        <a:rPr lang="ru-RU" sz="2000" baseline="0" dirty="0" smtClean="0"/>
                        <a:t> «500+» в 2020 году</a:t>
                      </a:r>
                      <a:endParaRPr lang="ru-RU" sz="2000" dirty="0"/>
                    </a:p>
                  </a:txBody>
                  <a:tcPr marL="68580" marR="68580" marT="45005" marB="4500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Краснодар</a:t>
                      </a:r>
                      <a:endParaRPr lang="ru-RU" sz="2000" dirty="0"/>
                    </a:p>
                  </a:txBody>
                  <a:tcPr marL="68580" marR="68580" marT="45005" marB="4500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004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Геленджик</a:t>
                      </a:r>
                      <a:endParaRPr lang="ru-RU" sz="2000" dirty="0"/>
                    </a:p>
                  </a:txBody>
                  <a:tcPr marL="68580" marR="68580" marT="45005" marB="4500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Крымский</a:t>
                      </a:r>
                      <a:endParaRPr lang="ru-RU" sz="2000" dirty="0"/>
                    </a:p>
                  </a:txBody>
                  <a:tcPr marL="68580" marR="68580" marT="45005" marB="4500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10088"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Кореновский</a:t>
                      </a:r>
                      <a:endParaRPr lang="ru-RU" sz="2000" dirty="0"/>
                    </a:p>
                  </a:txBody>
                  <a:tcPr marL="68580" marR="68580" marT="45005" marB="4500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Славянский</a:t>
                      </a:r>
                      <a:endParaRPr lang="ru-RU" sz="2000" dirty="0"/>
                    </a:p>
                  </a:txBody>
                  <a:tcPr marL="68580" marR="68580" marT="45005" marB="4500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000533" y="5500924"/>
            <a:ext cx="4924697" cy="1020712"/>
          </a:xfrm>
          <a:prstGeom prst="rect">
            <a:avLst/>
          </a:prstGeom>
          <a:solidFill>
            <a:srgbClr val="EB8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942" tIns="18471" rIns="36942" bIns="18471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ВАЖНО!!!!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Соблюдение </a:t>
            </a:r>
            <a:r>
              <a:rPr lang="ru-RU" sz="1600" b="1" dirty="0">
                <a:solidFill>
                  <a:schemeClr val="tx1"/>
                </a:solidFill>
              </a:rPr>
              <a:t>сроков на всех этапах участия в проекте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(куратору нужно время на проверку документов)</a:t>
            </a:r>
          </a:p>
        </p:txBody>
      </p:sp>
    </p:spTree>
    <p:extLst>
      <p:ext uri="{BB962C8B-B14F-4D97-AF65-F5344CB8AC3E}">
        <p14:creationId xmlns="" xmlns:p14="http://schemas.microsoft.com/office/powerpoint/2010/main" val="38349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Контакты для вопросов и консультаций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3927" y="1296963"/>
            <a:ext cx="8482460" cy="470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942" tIns="18471" rIns="36942" bIns="18471" rtlCol="0" anchor="ctr"/>
          <a:lstStyle/>
          <a:p>
            <a:pPr>
              <a:spcAft>
                <a:spcPts val="485"/>
              </a:spcAft>
            </a:pPr>
            <a:r>
              <a:rPr lang="ru-RU" sz="2900" b="1" dirty="0">
                <a:solidFill>
                  <a:srgbClr val="002060"/>
                </a:solidFill>
              </a:rPr>
              <a:t>Муниципальные координаторы – слайды 4 и 5</a:t>
            </a:r>
          </a:p>
          <a:p>
            <a:pPr>
              <a:spcAft>
                <a:spcPts val="485"/>
              </a:spcAft>
            </a:pPr>
            <a:r>
              <a:rPr lang="ru-RU" sz="2900" b="1" dirty="0">
                <a:solidFill>
                  <a:srgbClr val="002060"/>
                </a:solidFill>
              </a:rPr>
              <a:t>Кураторы Института развития </a:t>
            </a:r>
            <a:r>
              <a:rPr lang="ru-RU" sz="2900" b="1" dirty="0" smtClean="0">
                <a:solidFill>
                  <a:srgbClr val="002060"/>
                </a:solidFill>
              </a:rPr>
              <a:t>образования – слайды 6 и 7</a:t>
            </a:r>
            <a:endParaRPr lang="ru-RU" sz="2900" b="1" dirty="0">
              <a:solidFill>
                <a:srgbClr val="002060"/>
              </a:solidFill>
            </a:endParaRPr>
          </a:p>
          <a:p>
            <a:pPr>
              <a:spcAft>
                <a:spcPts val="485"/>
              </a:spcAft>
            </a:pPr>
            <a:endParaRPr lang="ru-RU" sz="2900" b="1" dirty="0" smtClean="0">
              <a:solidFill>
                <a:schemeClr val="tx1"/>
              </a:solidFill>
            </a:endParaRPr>
          </a:p>
          <a:p>
            <a:pPr>
              <a:spcAft>
                <a:spcPts val="485"/>
              </a:spcAft>
            </a:pPr>
            <a:r>
              <a:rPr lang="ru-RU" sz="2900" b="1" dirty="0" smtClean="0">
                <a:solidFill>
                  <a:schemeClr val="tx1"/>
                </a:solidFill>
              </a:rPr>
              <a:t>Гардымова Руженна Анатольевна   </a:t>
            </a:r>
            <a:r>
              <a:rPr lang="ru-RU" sz="3600" b="1" dirty="0" smtClean="0">
                <a:solidFill>
                  <a:srgbClr val="0070C0"/>
                </a:solidFill>
              </a:rPr>
              <a:t>8(918) 034-49-72</a:t>
            </a:r>
          </a:p>
          <a:p>
            <a:pPr>
              <a:spcAft>
                <a:spcPts val="485"/>
              </a:spcAft>
            </a:pPr>
            <a:r>
              <a:rPr lang="ru-RU" sz="2900" b="1" dirty="0" err="1" smtClean="0">
                <a:solidFill>
                  <a:schemeClr val="tx1"/>
                </a:solidFill>
              </a:rPr>
              <a:t>Бойкова</a:t>
            </a:r>
            <a:r>
              <a:rPr lang="ru-RU" sz="2900" b="1" dirty="0" smtClean="0">
                <a:solidFill>
                  <a:schemeClr val="tx1"/>
                </a:solidFill>
              </a:rPr>
              <a:t> Марина Евгеньевна             </a:t>
            </a:r>
            <a:r>
              <a:rPr lang="ru-RU" sz="3600" b="1" dirty="0" smtClean="0">
                <a:solidFill>
                  <a:srgbClr val="FF5B5B"/>
                </a:solidFill>
              </a:rPr>
              <a:t>8(861) 234-07-66</a:t>
            </a:r>
          </a:p>
          <a:p>
            <a:pPr>
              <a:spcAft>
                <a:spcPts val="485"/>
              </a:spcAft>
            </a:pPr>
            <a:r>
              <a:rPr lang="ru-RU" sz="2900" b="1" dirty="0" err="1" smtClean="0">
                <a:solidFill>
                  <a:schemeClr val="tx1"/>
                </a:solidFill>
              </a:rPr>
              <a:t>Евайшене</a:t>
            </a:r>
            <a:r>
              <a:rPr lang="ru-RU" sz="2900" b="1" dirty="0" smtClean="0">
                <a:solidFill>
                  <a:schemeClr val="tx1"/>
                </a:solidFill>
              </a:rPr>
              <a:t> Ирина Александровна    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8(861) 231-63-04</a:t>
            </a:r>
          </a:p>
          <a:p>
            <a:pPr>
              <a:spcAft>
                <a:spcPts val="485"/>
              </a:spcAft>
            </a:pPr>
            <a:r>
              <a:rPr lang="ru-RU" sz="2900" b="1" dirty="0" smtClean="0">
                <a:solidFill>
                  <a:schemeClr val="tx1"/>
                </a:solidFill>
              </a:rPr>
              <a:t>Полежаева Елена Игоревна               </a:t>
            </a:r>
            <a:r>
              <a:rPr lang="ru-RU" sz="3600" b="1" dirty="0" smtClean="0">
                <a:solidFill>
                  <a:srgbClr val="00B050"/>
                </a:solidFill>
              </a:rPr>
              <a:t>8(861) 231-63-04</a:t>
            </a:r>
          </a:p>
        </p:txBody>
      </p:sp>
    </p:spTree>
    <p:extLst>
      <p:ext uri="{BB962C8B-B14F-4D97-AF65-F5344CB8AC3E}">
        <p14:creationId xmlns="" xmlns:p14="http://schemas.microsoft.com/office/powerpoint/2010/main" val="6375213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371</Words>
  <PresentationFormat>Экран (4:3)</PresentationFormat>
  <Paragraphs>76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Задача № 2 – присвоить содержание методики</vt:lpstr>
      <vt:lpstr>Дублируем материалы ФИОКО и размещаем региональные</vt:lpstr>
      <vt:lpstr>Задача № 3 – учимся работать в системе мониторинга</vt:lpstr>
      <vt:lpstr>Если нужна помощь в работе с ИС МЭДК  </vt:lpstr>
      <vt:lpstr>Задача № 3 – подтвердить Рисковый профиль школы в МЭДК  </vt:lpstr>
      <vt:lpstr>Задача № 4 – учимся на вебинарах ФИОКО и ВШЭ  </vt:lpstr>
      <vt:lpstr>Слайд 7</vt:lpstr>
      <vt:lpstr>Контакты для вопросов и консультаций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нужна помощь в работе с ИС МЭДК  </dc:title>
  <cp:lastModifiedBy>Пользователь</cp:lastModifiedBy>
  <cp:revision>2</cp:revision>
  <dcterms:modified xsi:type="dcterms:W3CDTF">2021-03-06T18:33:34Z</dcterms:modified>
</cp:coreProperties>
</file>