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B3546C-936C-4C35-93D4-5C37124FF52B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6A6DBA-18AD-459D-8EDB-2C28D4F1526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>
              <a:cs typeface="Arial" panose="020B0604020202020204" pitchFamily="34" charset="0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489530" indent="-188281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753123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054372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355621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656870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1958119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259368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2560617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C534697-D5E4-469A-AD69-EC2E329E3E7C}" type="slidenum">
              <a:rPr lang="ru-RU" altLang="ru-RU" sz="800" b="0"/>
              <a:pPr/>
              <a:t>1</a:t>
            </a:fld>
            <a:endParaRPr lang="ru-RU" altLang="ru-RU" sz="800" b="0" dirty="0"/>
          </a:p>
        </p:txBody>
      </p:sp>
    </p:spTree>
    <p:extLst>
      <p:ext uri="{BB962C8B-B14F-4D97-AF65-F5344CB8AC3E}">
        <p14:creationId xmlns="" xmlns:p14="http://schemas.microsoft.com/office/powerpoint/2010/main" val="3251139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>
              <a:cs typeface="Arial" panose="020B0604020202020204" pitchFamily="34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489530" indent="-188281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753123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054372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355621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656870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1958119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259368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2560617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5E7A524-3373-4F85-876E-5A1EC330F57D}" type="slidenum">
              <a:rPr lang="ru-RU" altLang="ru-RU" sz="800" b="0"/>
              <a:pPr/>
              <a:t>2</a:t>
            </a:fld>
            <a:endParaRPr lang="ru-RU" altLang="ru-RU" sz="800" b="0" dirty="0"/>
          </a:p>
        </p:txBody>
      </p:sp>
    </p:spTree>
    <p:extLst>
      <p:ext uri="{BB962C8B-B14F-4D97-AF65-F5344CB8AC3E}">
        <p14:creationId xmlns="" xmlns:p14="http://schemas.microsoft.com/office/powerpoint/2010/main" val="3786320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>
              <a:cs typeface="Arial" panose="020B0604020202020204" pitchFamily="34" charset="0"/>
            </a:endParaRP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489530" indent="-188281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753123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054372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355621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656870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1958119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259368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2560617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05FB7BAD-CF6D-4DDC-849E-0EA31EB93F25}" type="slidenum">
              <a:rPr lang="ru-RU" altLang="ru-RU" sz="800" b="0"/>
              <a:pPr/>
              <a:t>3</a:t>
            </a:fld>
            <a:endParaRPr lang="ru-RU" altLang="ru-RU" sz="800" b="0" dirty="0"/>
          </a:p>
        </p:txBody>
      </p:sp>
    </p:spTree>
    <p:extLst>
      <p:ext uri="{BB962C8B-B14F-4D97-AF65-F5344CB8AC3E}">
        <p14:creationId xmlns="" xmlns:p14="http://schemas.microsoft.com/office/powerpoint/2010/main" val="3537530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>
              <a:cs typeface="Arial" panose="020B0604020202020204" pitchFamily="34" charset="0"/>
            </a:endParaRPr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489530" indent="-188281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753123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054372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1355621" indent="-150625"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1656870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1958119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2259368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2560617" indent="-150625" fontAlgn="base">
              <a:spcBef>
                <a:spcPct val="0"/>
              </a:spcBef>
              <a:spcAft>
                <a:spcPct val="0"/>
              </a:spcAft>
              <a:defRPr sz="16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A5E7A524-3373-4F85-876E-5A1EC330F57D}" type="slidenum">
              <a:rPr lang="ru-RU" altLang="ru-RU" sz="800" b="0"/>
              <a:pPr/>
              <a:t>6</a:t>
            </a:fld>
            <a:endParaRPr lang="ru-RU" altLang="ru-RU" sz="800" b="0" dirty="0"/>
          </a:p>
        </p:txBody>
      </p:sp>
    </p:spTree>
    <p:extLst>
      <p:ext uri="{BB962C8B-B14F-4D97-AF65-F5344CB8AC3E}">
        <p14:creationId xmlns="" xmlns:p14="http://schemas.microsoft.com/office/powerpoint/2010/main" val="2613575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4"/>
          <p:cNvSpPr txBox="1">
            <a:spLocks noChangeArrowheads="1"/>
          </p:cNvSpPr>
          <p:nvPr/>
        </p:nvSpPr>
        <p:spPr bwMode="auto">
          <a:xfrm>
            <a:off x="790303" y="665"/>
            <a:ext cx="8353698" cy="5266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35997" tIns="35997" rIns="35997" bIns="35997" rtlCol="0" anchor="ctr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1600" b="1"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altLang="ru-RU" sz="2800" dirty="0">
                <a:solidFill>
                  <a:srgbClr val="002060"/>
                </a:solidFill>
                <a:latin typeface="+mn-lt"/>
              </a:rPr>
              <a:t>Система дистанционного образования Кубани</a:t>
            </a:r>
          </a:p>
        </p:txBody>
      </p:sp>
      <p:pic>
        <p:nvPicPr>
          <p:cNvPr id="23555" name="Изображение 2" descr="Снимок экрана 2019-02-18 в 12.24.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401" y="2366285"/>
            <a:ext cx="9715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Изображение 1" descr="Снимок экрана 2019-02-18 в 12.24.1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6829" y="3013983"/>
            <a:ext cx="917972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Изображение 3" descr="Снимок экрана 2019-02-18 в 12.24.2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606" y="3590246"/>
            <a:ext cx="972740" cy="167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Box 4"/>
          <p:cNvSpPr txBox="1">
            <a:spLocks noChangeArrowheads="1"/>
          </p:cNvSpPr>
          <p:nvPr/>
        </p:nvSpPr>
        <p:spPr bwMode="auto">
          <a:xfrm>
            <a:off x="3698440" y="5246008"/>
            <a:ext cx="3175869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Сергеева Светлана Александровна, </a:t>
            </a:r>
          </a:p>
          <a:p>
            <a:r>
              <a:rPr lang="ru-RU" altLang="ru-RU" sz="110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18, Приморско-Ахтарский р-н</a:t>
            </a:r>
          </a:p>
        </p:txBody>
      </p:sp>
      <p:pic>
        <p:nvPicPr>
          <p:cNvPr id="23559" name="Изображение 5" descr="Снимок экрана 2019-02-18 в 12.29.27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993" y="810082"/>
            <a:ext cx="831056" cy="1439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Box 6"/>
          <p:cNvSpPr txBox="1">
            <a:spLocks noChangeArrowheads="1"/>
          </p:cNvSpPr>
          <p:nvPr/>
        </p:nvSpPr>
        <p:spPr bwMode="auto">
          <a:xfrm>
            <a:off x="5739767" y="3689807"/>
            <a:ext cx="251062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Побережная Татьяна Геннадьевна,  </a:t>
            </a:r>
          </a:p>
          <a:p>
            <a:r>
              <a:rPr lang="ru-RU" altLang="ru-RU" sz="110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МОБУ СОШ № 82, г. Сочи</a:t>
            </a:r>
          </a:p>
        </p:txBody>
      </p:sp>
      <p:pic>
        <p:nvPicPr>
          <p:cNvPr id="23561" name="Изображение 7" descr="Снимок экрана 2019-02-18 в 12.35.29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9766" y="1457780"/>
            <a:ext cx="8048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Изображение 8" descr="Снимок экрана 2019-02-18 в 12.29.41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963" y="2034045"/>
            <a:ext cx="863204" cy="158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Изображение 9" descr="Снимок экрана 2019-02-18 в 12.40.04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3386" y="3102090"/>
            <a:ext cx="8096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4" name="TextBox 10"/>
          <p:cNvSpPr txBox="1">
            <a:spLocks noChangeArrowheads="1"/>
          </p:cNvSpPr>
          <p:nvPr/>
        </p:nvSpPr>
        <p:spPr bwMode="auto">
          <a:xfrm>
            <a:off x="6603565" y="4327678"/>
            <a:ext cx="167401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Резникова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Николаевна, МАОУ СОШ №3, </a:t>
            </a:r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Брюховецкий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</a:t>
            </a:r>
          </a:p>
        </p:txBody>
      </p:sp>
      <p:pic>
        <p:nvPicPr>
          <p:cNvPr id="23565" name="Изображение 11" descr="Снимок экрана 2019-02-18 в 12.41.48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2139" y="4626014"/>
            <a:ext cx="9715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6" name="TextBox 12"/>
          <p:cNvSpPr txBox="1">
            <a:spLocks noChangeArrowheads="1"/>
          </p:cNvSpPr>
          <p:nvPr/>
        </p:nvSpPr>
        <p:spPr bwMode="auto">
          <a:xfrm>
            <a:off x="2232951" y="6138902"/>
            <a:ext cx="183594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Васянович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Елена Ивановна, </a:t>
            </a:r>
          </a:p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СОШ № 31, Крымский р-н</a:t>
            </a:r>
          </a:p>
        </p:txBody>
      </p:sp>
      <p:pic>
        <p:nvPicPr>
          <p:cNvPr id="23567" name="Изображение 13" descr="Снимок экрана 2019-02-18 в 12.45.37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2329" y="1074833"/>
            <a:ext cx="810815" cy="141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8" name="TextBox 14"/>
          <p:cNvSpPr txBox="1">
            <a:spLocks noChangeArrowheads="1"/>
          </p:cNvSpPr>
          <p:nvPr/>
        </p:nvSpPr>
        <p:spPr bwMode="auto">
          <a:xfrm>
            <a:off x="7286134" y="2502015"/>
            <a:ext cx="15930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Ярошенко Ирина Анатольевна, МАОУ СОШ №3, </a:t>
            </a:r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Брюховецкий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</a:t>
            </a:r>
            <a:endParaRPr lang="ru-RU" altLang="ru-RU" dirty="0"/>
          </a:p>
        </p:txBody>
      </p:sp>
      <p:pic>
        <p:nvPicPr>
          <p:cNvPr id="23569" name="Изображение 15" descr="Снимок экрана 2019-02-18 в 12.57.54.pn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8753" y="5035682"/>
            <a:ext cx="917972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0" name="TextBox 16"/>
          <p:cNvSpPr txBox="1">
            <a:spLocks noChangeArrowheads="1"/>
          </p:cNvSpPr>
          <p:nvPr/>
        </p:nvSpPr>
        <p:spPr bwMode="auto">
          <a:xfrm>
            <a:off x="5346648" y="6077080"/>
            <a:ext cx="215979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Мухина Людмила Прокопьевна,</a:t>
            </a:r>
          </a:p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1, </a:t>
            </a:r>
            <a:r>
              <a:rPr lang="ru-RU" altLang="ru-RU" sz="11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Новопокровский</a:t>
            </a:r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р-н</a:t>
            </a:r>
          </a:p>
        </p:txBody>
      </p:sp>
      <p:pic>
        <p:nvPicPr>
          <p:cNvPr id="23571" name="Изображение 17" descr="Снимок экрана 2019-02-18 в 13.02.21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49" y="4463732"/>
            <a:ext cx="1079897" cy="159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72" name="TextBox 18"/>
          <p:cNvSpPr txBox="1">
            <a:spLocks noChangeArrowheads="1"/>
          </p:cNvSpPr>
          <p:nvPr/>
        </p:nvSpPr>
        <p:spPr bwMode="auto">
          <a:xfrm>
            <a:off x="78457" y="6138903"/>
            <a:ext cx="2239716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Филиппова Елена Михайловна,</a:t>
            </a:r>
          </a:p>
          <a:p>
            <a:r>
              <a:rPr lang="ru-RU" altLang="ru-RU" sz="11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СОШ № 6, г.-к. Анапа</a:t>
            </a:r>
          </a:p>
        </p:txBody>
      </p:sp>
      <p:pic>
        <p:nvPicPr>
          <p:cNvPr id="22" name="Изображение 1" descr="Снимок экрана 2018-02-26 в 12.02.45.png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23" y="1067770"/>
            <a:ext cx="3202312" cy="303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Рисунок 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57" y="1"/>
            <a:ext cx="711845" cy="94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6983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 bwMode="auto">
          <a:xfrm>
            <a:off x="924521" y="1"/>
            <a:ext cx="8219480" cy="927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35997" tIns="35997" rIns="35997" bIns="35997" rtlCol="0" anchor="ctr">
            <a:norm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600" b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 flipH="1">
            <a:off x="1277541" y="4508500"/>
            <a:ext cx="6723459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2250281" y="69215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solidFill>
                <a:srgbClr val="1B67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0" name="Прямоугольник 2"/>
          <p:cNvSpPr>
            <a:spLocks noChangeArrowheads="1"/>
          </p:cNvSpPr>
          <p:nvPr/>
        </p:nvSpPr>
        <p:spPr bwMode="auto">
          <a:xfrm>
            <a:off x="522247" y="1902182"/>
            <a:ext cx="8234047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7000</a:t>
            </a:r>
            <a:r>
              <a:rPr lang="ru-RU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школьников, обучающихся по моделям дистанционного обучения (ежегодно)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1600" dirty="0">
              <a:solidFill>
                <a:srgbClr val="1B67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altLang="ru-RU" sz="1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муниципальных координатора системы дистанционного образования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1600" dirty="0">
              <a:solidFill>
                <a:srgbClr val="1B67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en-US" altLang="ru-RU" sz="1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школьных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координатор</a:t>
            </a:r>
            <a:r>
              <a:rPr lang="ru-RU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базовых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RU" sz="1600" dirty="0" err="1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</a:t>
            </a:r>
            <a:r>
              <a:rPr lang="ru-RU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altLang="ru-RU" sz="1600" dirty="0">
              <a:solidFill>
                <a:srgbClr val="1B67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540</a:t>
            </a:r>
            <a:r>
              <a:rPr lang="ru-RU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педагогических работников базовых общеобразовательных организаций</a:t>
            </a:r>
            <a:r>
              <a:rPr lang="en-US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altLang="ru-RU" sz="1600" dirty="0">
              <a:solidFill>
                <a:srgbClr val="1B67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altLang="ru-RU" sz="1600" dirty="0">
                <a:solidFill>
                  <a:srgbClr val="66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44</a:t>
            </a:r>
            <a:r>
              <a:rPr lang="ru-RU" altLang="ru-RU" sz="1600" dirty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педагога дополнительного образования Центра дистанционного образования.</a:t>
            </a:r>
            <a:endParaRPr lang="ru-RU" altLang="ru-RU" sz="1600" dirty="0">
              <a:solidFill>
                <a:srgbClr val="1B67BB"/>
              </a:solidFill>
            </a:endParaRPr>
          </a:p>
        </p:txBody>
      </p:sp>
      <p:sp>
        <p:nvSpPr>
          <p:cNvPr id="19461" name="Прямоугольник 3"/>
          <p:cNvSpPr>
            <a:spLocks noChangeArrowheads="1"/>
          </p:cNvSpPr>
          <p:nvPr/>
        </p:nvSpPr>
        <p:spPr bwMode="auto">
          <a:xfrm>
            <a:off x="1896938" y="86509"/>
            <a:ext cx="58864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+mn-lt"/>
              </a:rPr>
              <a:t>Информационно-технологическое обеспечение </a:t>
            </a:r>
            <a:r>
              <a:rPr lang="en-US" altLang="ru-RU" dirty="0">
                <a:latin typeface="+mn-lt"/>
              </a:rPr>
              <a:t/>
            </a:r>
            <a:br>
              <a:rPr lang="en-US" altLang="ru-RU" dirty="0">
                <a:latin typeface="+mn-lt"/>
              </a:rPr>
            </a:br>
            <a:r>
              <a:rPr lang="ru-RU" altLang="ru-RU" dirty="0">
                <a:latin typeface="+mn-lt"/>
              </a:rPr>
              <a:t>образовательной деятельности</a:t>
            </a:r>
          </a:p>
        </p:txBody>
      </p:sp>
      <p:pic>
        <p:nvPicPr>
          <p:cNvPr id="12" name="Изображение 11" descr="aofj zm yewelfmdzqxipx vevqrofmob 2_s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120" y="4005263"/>
            <a:ext cx="1999060" cy="231140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Изображение 3" descr="9f0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5681" y="4005263"/>
            <a:ext cx="2106216" cy="2303462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Изображение 9" descr="13001332_266460080356964_5633361968957296064_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822" y="4005263"/>
            <a:ext cx="2052638" cy="2303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8" y="-6887"/>
            <a:ext cx="877334" cy="1169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258771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 bwMode="auto">
          <a:xfrm>
            <a:off x="1143001" y="186324"/>
            <a:ext cx="6858000" cy="62071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35997" tIns="35997" rIns="35997" bIns="35997" rtlCol="0" anchor="ctr">
            <a:norm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600" b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endParaRPr lang="ru-RU" dirty="0"/>
          </a:p>
        </p:txBody>
      </p:sp>
      <p:sp>
        <p:nvSpPr>
          <p:cNvPr id="25602" name="TextBox 1"/>
          <p:cNvSpPr txBox="1">
            <a:spLocks noChangeArrowheads="1"/>
          </p:cNvSpPr>
          <p:nvPr/>
        </p:nvSpPr>
        <p:spPr bwMode="auto">
          <a:xfrm>
            <a:off x="1416456" y="321222"/>
            <a:ext cx="872117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rgbClr val="002060"/>
                </a:solidFill>
                <a:latin typeface="+mn-lt"/>
              </a:rPr>
              <a:t>Алгоритм проведения тестирования в режиме онлайн</a:t>
            </a:r>
          </a:p>
        </p:txBody>
      </p:sp>
      <p:pic>
        <p:nvPicPr>
          <p:cNvPr id="25603" name="Изображение 4" descr="Снимок экрана 2019-01-21 в 12.27.09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273" y="1916113"/>
            <a:ext cx="2807494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Изображение 6" descr="Снимок экрана 2019-01-21 в 12.27.26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272" y="4365625"/>
            <a:ext cx="2862263" cy="2459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1980010" y="2420938"/>
            <a:ext cx="1800225" cy="768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75565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75565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75565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75565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Aft>
                <a:spcPct val="35000"/>
              </a:spcAft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заявке МОУО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980010" y="3644900"/>
            <a:ext cx="1800225" cy="768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Отдельный график тестирования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980010" y="4797425"/>
            <a:ext cx="1800225" cy="768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Пробный ОГЭ и ЕГЭ/ КДР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80010" y="6021388"/>
            <a:ext cx="1800225" cy="768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defTabSz="7556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75565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75565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75565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75565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Aft>
                <a:spcPct val="35000"/>
              </a:spcAft>
            </a:pPr>
            <a:r>
              <a:rPr lang="ru-RU" altLang="ru-RU" sz="18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результат выпускника</a:t>
            </a:r>
          </a:p>
        </p:txBody>
      </p:sp>
      <p:sp>
        <p:nvSpPr>
          <p:cNvPr id="20" name="Стрелка вниз 19"/>
          <p:cNvSpPr/>
          <p:nvPr/>
        </p:nvSpPr>
        <p:spPr>
          <a:xfrm>
            <a:off x="2681289" y="3213100"/>
            <a:ext cx="378619" cy="3952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>
            <a:off x="2681289" y="4437065"/>
            <a:ext cx="378619" cy="3952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2681289" y="5589590"/>
            <a:ext cx="392906" cy="4667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5612" name="Прямоугольник 4"/>
          <p:cNvSpPr>
            <a:spLocks noChangeArrowheads="1"/>
          </p:cNvSpPr>
          <p:nvPr/>
        </p:nvSpPr>
        <p:spPr bwMode="auto">
          <a:xfrm>
            <a:off x="4518423" y="1125540"/>
            <a:ext cx="3482578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ru-RU" sz="31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http://monitoring.iro23.ru</a:t>
            </a:r>
            <a:endParaRPr lang="ru-RU" altLang="ru-RU" sz="3100"/>
          </a:p>
        </p:txBody>
      </p:sp>
      <p:pic>
        <p:nvPicPr>
          <p:cNvPr id="25613" name="Изображение 5" descr="Снимок экрана 2019-02-15 в 13.40.41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41" y="981077"/>
            <a:ext cx="3227784" cy="1412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01" y="80625"/>
            <a:ext cx="95011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6370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395288" y="4572002"/>
            <a:ext cx="8497887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eaLnBrk="1" hangingPunct="1">
              <a:defRPr/>
            </a:pPr>
            <a:endParaRPr lang="ru-RU" altLang="ru-RU" sz="2000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  <a:p>
            <a:pPr eaLnBrk="1" hangingPunct="1">
              <a:defRPr/>
            </a:pPr>
            <a:endParaRPr lang="ru-RU" altLang="ru-RU" dirty="0">
              <a:solidFill>
                <a:srgbClr val="002060"/>
              </a:solidFill>
              <a:latin typeface="Georgia" pitchFamily="18" charset="0"/>
              <a:ea typeface="+mj-ea"/>
              <a:cs typeface="+mj-cs"/>
            </a:endParaRPr>
          </a:p>
        </p:txBody>
      </p:sp>
      <p:sp>
        <p:nvSpPr>
          <p:cNvPr id="2053" name="Rectangle 9"/>
          <p:cNvSpPr>
            <a:spLocks noChangeArrowheads="1"/>
          </p:cNvSpPr>
          <p:nvPr/>
        </p:nvSpPr>
        <p:spPr bwMode="auto">
          <a:xfrm>
            <a:off x="0" y="5672138"/>
            <a:ext cx="9144000" cy="1200150"/>
          </a:xfrm>
          <a:prstGeom prst="rect">
            <a:avLst/>
          </a:prstGeom>
          <a:solidFill>
            <a:srgbClr val="B7C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Georgia" pitchFamily="18" charset="0"/>
              </a:rPr>
              <a:t>ГБОУ «Институт развития образования» Краснодарского края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rgbClr val="002060"/>
                </a:solidFill>
                <a:latin typeface="Georgia" pitchFamily="18" charset="0"/>
              </a:rPr>
              <a:t>www.iro23.ru</a:t>
            </a:r>
            <a:endParaRPr lang="ru-RU" altLang="ru-RU" sz="1800">
              <a:solidFill>
                <a:srgbClr val="002060"/>
              </a:solidFill>
              <a:latin typeface="Georgia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1800">
                <a:solidFill>
                  <a:srgbClr val="002060"/>
                </a:solidFill>
                <a:latin typeface="Georgia" pitchFamily="18" charset="0"/>
              </a:rPr>
              <a:t>e-mail: post@iro23.ru               </a:t>
            </a:r>
            <a:endParaRPr lang="ru-RU" altLang="ru-RU" sz="1800">
              <a:solidFill>
                <a:srgbClr val="002060"/>
              </a:solidFill>
              <a:latin typeface="Georgia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1800">
                <a:solidFill>
                  <a:srgbClr val="002060"/>
                </a:solidFill>
                <a:latin typeface="Georgia" pitchFamily="18" charset="0"/>
              </a:rPr>
              <a:t>тел.: +7 (861) 232-85-78</a:t>
            </a:r>
            <a:endParaRPr lang="en-US" altLang="ru-RU" sz="1800">
              <a:solidFill>
                <a:srgbClr val="002060"/>
              </a:solidFill>
              <a:latin typeface="Georgia" pitchFamily="18" charset="0"/>
            </a:endParaRPr>
          </a:p>
        </p:txBody>
      </p:sp>
      <p:pic>
        <p:nvPicPr>
          <p:cNvPr id="6152" name="Рисунок 12"/>
          <p:cNvPicPr>
            <a:picLocks noChangeAspect="1"/>
          </p:cNvPicPr>
          <p:nvPr/>
        </p:nvPicPr>
        <p:blipFill>
          <a:blip r:embed="rId2" cstate="print">
            <a:lum contrast="20000"/>
          </a:blip>
          <a:stretch>
            <a:fillRect/>
          </a:stretch>
        </p:blipFill>
        <p:spPr bwMode="auto">
          <a:xfrm>
            <a:off x="3347865" y="3068960"/>
            <a:ext cx="6357950" cy="4286256"/>
          </a:xfrm>
          <a:prstGeom prst="rect">
            <a:avLst/>
          </a:prstGeom>
          <a:noFill/>
          <a:ln>
            <a:noFill/>
          </a:ln>
          <a:effectLst>
            <a:reflection stA="99000" endPos="0" dist="50800" dir="5400000" sy="-100000" algn="bl" rotWithShape="0"/>
            <a:softEdge rad="0"/>
          </a:effectLst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13" y="115889"/>
            <a:ext cx="95011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28687" t="11166" r="29687" b="7834"/>
          <a:stretch/>
        </p:blipFill>
        <p:spPr>
          <a:xfrm>
            <a:off x="0" y="21591"/>
            <a:ext cx="3806190" cy="5554980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4134802" y="427840"/>
            <a:ext cx="4817201" cy="148974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35997" tIns="35997" rIns="35997" bIns="35997" rtlCol="0" anchor="ctr">
            <a:norm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600" b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ВЕБИНАРЫ ПО ПРИМЕНЕНИЮ ЭЛЕКТРОННОГО ОБУЧЕНИЯ И ДИСТАНЦИОННЫХ ТЕХНОЛОГИЙ</a:t>
            </a:r>
          </a:p>
          <a:p>
            <a:endParaRPr lang="ru-RU" sz="200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2000">
                <a:solidFill>
                  <a:schemeClr val="accent5">
                    <a:lumMod val="50000"/>
                  </a:schemeClr>
                </a:solidFill>
              </a:rPr>
              <a:t>Период </a:t>
            </a:r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с 26.03.20 по 11.04.20</a:t>
            </a:r>
            <a:endParaRPr lang="ru-RU" sz="2000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4134802" y="2339854"/>
            <a:ext cx="4817201" cy="297190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35997" tIns="35997" rIns="35997" bIns="35997" rtlCol="0" anchor="ctr">
            <a:normAutofit fontScale="92500" lnSpcReduction="20000"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600" b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КАТЕГОРИИ УЧАСТНИКОВ</a:t>
            </a:r>
          </a:p>
          <a:p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 algn="l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Заместители директоров школ</a:t>
            </a:r>
          </a:p>
          <a:p>
            <a:pPr algn="l"/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Учителя начальных классов</a:t>
            </a:r>
          </a:p>
          <a:p>
            <a:pPr algn="l"/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Учителя по предметам:</a:t>
            </a:r>
          </a:p>
          <a:p>
            <a:pPr algn="l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русский язык, литература, математика, информатика, история, обществознание, география, биология, химия, физика, технология, физическая культура, ОБЖ </a:t>
            </a:r>
          </a:p>
          <a:p>
            <a:pPr algn="l"/>
            <a:endParaRPr lang="ru-RU" sz="2000" dirty="0">
              <a:solidFill>
                <a:schemeClr val="accent5">
                  <a:lumMod val="50000"/>
                </a:schemeClr>
              </a:solidFill>
            </a:endParaRPr>
          </a:p>
          <a:p>
            <a:pPr algn="l"/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Педагоги-психологи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1295950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1303020" y="80625"/>
            <a:ext cx="7475220" cy="94376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35997" tIns="35997" rIns="35997" bIns="35997" rtlCol="0" anchor="ctr">
            <a:norm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600" b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ВЕБИНАРЫ ПО ПРОВЕДЕНИЮ ЭЛЕКТРОННОГО ОБУЧЕНИЯ И ДИСТАНЦИОННЫХ ТЕХНОЛОГИЙ</a:t>
            </a:r>
          </a:p>
          <a:p>
            <a:r>
              <a:rPr lang="ru-RU" sz="2000" dirty="0">
                <a:solidFill>
                  <a:schemeClr val="accent5">
                    <a:lumMod val="50000"/>
                  </a:schemeClr>
                </a:solidFill>
              </a:rPr>
              <a:t>26.03.20 с 14-00 час</a:t>
            </a:r>
            <a:endParaRPr lang="ru-RU" sz="20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11347302"/>
              </p:ext>
            </p:extLst>
          </p:nvPr>
        </p:nvGraphicFramePr>
        <p:xfrm>
          <a:off x="500743" y="991063"/>
          <a:ext cx="8277498" cy="5903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1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3295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7786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924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№ 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ТЕМА</a:t>
                      </a:r>
                      <a:endParaRPr lang="ru-RU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Кафедра</a:t>
                      </a: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28790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</a:rPr>
                        <a:t>Особенности организации образовательной деятельности при реализации программ общего образования с применением электронного обучения, дистанционных технологий.</a:t>
                      </a:r>
                      <a:endParaRPr lang="ru-RU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научно исследовательский отдел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05053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</a:rPr>
                        <a:t>Работа с Примерным алгоритмом применения электронного обучения, дистанционных образовательных технологий при реализации образовательных программ в образовательных организациях Краснодарского края.</a:t>
                      </a:r>
                      <a:endParaRPr lang="ru-RU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информационно-аналитический центр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28790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</a:rPr>
                        <a:t>Работа с электронным журналом АИС «Сетевой </a:t>
                      </a:r>
                      <a:r>
                        <a:rPr lang="ru-RU" sz="1400" baseline="0" dirty="0" err="1">
                          <a:effectLst/>
                        </a:rPr>
                        <a:t>город.Образование</a:t>
                      </a:r>
                      <a:r>
                        <a:rPr lang="ru-RU" sz="1400" baseline="0" dirty="0">
                          <a:effectLst/>
                        </a:rPr>
                        <a:t>» при организации дистанционного обучения. Интернет ресурсы для организации электронного обучения.</a:t>
                      </a:r>
                      <a:endParaRPr lang="ru-RU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информационно-аналитический центр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66486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</a:rPr>
                        <a:t>Организация образовательной деятельности в дистанционном режиме для 1-4 классов</a:t>
                      </a:r>
                      <a:endParaRPr lang="ru-RU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кафедра начального образования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83244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</a:rPr>
                        <a:t>Дистанционное обучение во время каникул с </a:t>
                      </a:r>
                      <a:r>
                        <a:rPr lang="ru-RU" sz="1400" baseline="0" dirty="0" err="1">
                          <a:effectLst/>
                        </a:rPr>
                        <a:t>ЯКласс</a:t>
                      </a:r>
                      <a:endParaRPr lang="ru-RU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ЯКласс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5252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</a:rPr>
                        <a:t>Использование возможностей </a:t>
                      </a:r>
                      <a:r>
                        <a:rPr lang="ru-RU" sz="1400" baseline="0" dirty="0" err="1">
                          <a:effectLst/>
                        </a:rPr>
                        <a:t>Яндекс.Учебника</a:t>
                      </a:r>
                      <a:r>
                        <a:rPr lang="ru-RU" sz="1400" baseline="0" dirty="0">
                          <a:effectLst/>
                        </a:rPr>
                        <a:t> для дистанционного обучения</a:t>
                      </a:r>
                      <a:endParaRPr lang="ru-RU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Яндекс.Учебник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33478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</a:rPr>
                        <a:t>Организация дистанционного обучения на платформе </a:t>
                      </a:r>
                      <a:r>
                        <a:rPr lang="ru-RU" sz="1400" baseline="0" dirty="0" err="1">
                          <a:effectLst/>
                        </a:rPr>
                        <a:t>Учи.ру</a:t>
                      </a:r>
                      <a:endParaRPr lang="ru-RU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Uchi</a:t>
                      </a:r>
                      <a:r>
                        <a:rPr lang="ru-RU" sz="1400">
                          <a:effectLst/>
                        </a:rPr>
                        <a:t>.</a:t>
                      </a:r>
                      <a:r>
                        <a:rPr lang="en-US" sz="1400">
                          <a:effectLst/>
                        </a:rPr>
                        <a:t>ru</a:t>
                      </a:r>
                      <a:endParaRPr lang="ru-RU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23581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aseline="0" dirty="0">
                          <a:effectLst/>
                        </a:rPr>
                        <a:t>Инструменты для удаленного проведения уроков в начальной школе</a:t>
                      </a:r>
                      <a:endParaRPr lang="ru-RU" sz="14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кафедра начального образования</a:t>
                      </a:r>
                      <a:endParaRPr lang="ru-RU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52527">
                <a:tc>
                  <a:txBody>
                    <a:bodyPr/>
                    <a:lstStyle/>
                    <a:p>
                      <a:pPr marL="342900" lvl="0" indent="-34290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endParaRPr lang="ru-RU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>
                          <a:effectLst/>
                        </a:rPr>
                        <a:t>Организация удаленных контрольно-оценочных процедур в начальной школе</a:t>
                      </a:r>
                      <a:endParaRPr lang="ru-RU" sz="1600" baseline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700" dirty="0">
                          <a:effectLst/>
                        </a:rPr>
                        <a:t>кафедра начального образования</a:t>
                      </a:r>
                      <a:endParaRPr lang="ru-RU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587" marR="45587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  <p:pic>
        <p:nvPicPr>
          <p:cNvPr id="7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301" y="80625"/>
            <a:ext cx="950119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479438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Заголовок 1"/>
          <p:cNvSpPr txBox="1">
            <a:spLocks/>
          </p:cNvSpPr>
          <p:nvPr/>
        </p:nvSpPr>
        <p:spPr bwMode="auto">
          <a:xfrm>
            <a:off x="924521" y="1"/>
            <a:ext cx="8219480" cy="9270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lIns="35997" tIns="35997" rIns="35997" bIns="35997" rtlCol="0" anchor="ctr">
            <a:normAutofit/>
          </a:bodyPr>
          <a:lstStyle>
            <a:defPPr>
              <a:defRPr lang="ru-RU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1600" b="1">
                <a:solidFill>
                  <a:schemeClr val="dk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endParaRPr lang="ru-RU" sz="28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19458" name="Прямоугольник 2"/>
          <p:cNvSpPr>
            <a:spLocks noChangeArrowheads="1"/>
          </p:cNvSpPr>
          <p:nvPr/>
        </p:nvSpPr>
        <p:spPr bwMode="auto">
          <a:xfrm flipH="1">
            <a:off x="1277541" y="4508500"/>
            <a:ext cx="6723459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0">
                <a:solidFill>
                  <a:srgbClr val="1B67B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2250281" y="69215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endParaRPr lang="ru-RU" altLang="ru-RU">
              <a:solidFill>
                <a:srgbClr val="1B67B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1" name="Прямоугольник 3"/>
          <p:cNvSpPr>
            <a:spLocks noChangeArrowheads="1"/>
          </p:cNvSpPr>
          <p:nvPr/>
        </p:nvSpPr>
        <p:spPr bwMode="auto">
          <a:xfrm>
            <a:off x="1801855" y="178923"/>
            <a:ext cx="58864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altLang="ru-RU" sz="2800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Телефоны «Горячей линии" </a:t>
            </a:r>
          </a:p>
        </p:txBody>
      </p:sp>
      <p:pic>
        <p:nvPicPr>
          <p:cNvPr id="12" name="Изображение 11" descr="aofj zm yewelfmdzqxipx vevqrofmob 2_so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4572008"/>
            <a:ext cx="1853537" cy="214314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Изображение 3" descr="9f0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554" y="4572008"/>
            <a:ext cx="1928826" cy="210946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4999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Изображение 9" descr="13001332_266460080356964_5633361968957296064_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3636" y="4572008"/>
            <a:ext cx="1909773" cy="214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8" y="-6887"/>
            <a:ext cx="877334" cy="1169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" y="1112922"/>
            <a:ext cx="9143999" cy="34901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0"/>
              </a:spcAft>
              <a:tabLst>
                <a:tab pos="450215" algn="l"/>
                <a:tab pos="899160" algn="l"/>
                <a:tab pos="1348740" algn="l"/>
                <a:tab pos="1798320" algn="l"/>
                <a:tab pos="2247900" algn="l"/>
                <a:tab pos="2697480" algn="l"/>
                <a:tab pos="3147060" algn="l"/>
                <a:tab pos="3596640" algn="l"/>
                <a:tab pos="4046220" algn="l"/>
                <a:tab pos="4495800" algn="l"/>
                <a:tab pos="4945380" algn="l"/>
                <a:tab pos="5394960" algn="l"/>
                <a:tab pos="5844540" algn="l"/>
                <a:tab pos="629412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Телефоны "горячей линии" по вопросам организации обучения с применением электронного обучения и дистанционных образовательных технологий: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(МОУО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ОО) – Шлык Марина Федоровна, 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(861) 232-29-45;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15000"/>
              </a:lnSpc>
              <a:spcAft>
                <a:spcPts val="0"/>
              </a:spcAft>
            </a:pPr>
            <a:r>
              <a:rPr lang="ru-RU" sz="24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техническое </a:t>
            </a:r>
            <a:r>
              <a:rPr lang="ru-RU" sz="2400" u="sng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сопровождение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Серченко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Виталий Викторович, </a:t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тел. (861) 260-27-54, (967) 654-66-65.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89134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</Words>
  <PresentationFormat>Экран (4:3)</PresentationFormat>
  <Paragraphs>75</Paragraphs>
  <Slides>6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2</cp:revision>
  <dcterms:modified xsi:type="dcterms:W3CDTF">2020-04-08T06:54:10Z</dcterms:modified>
</cp:coreProperties>
</file>