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7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obrkuban.ru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9540415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\Мероприятия\2018-12-21 Совещание с замглавами\Заголовок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72"/>
          <a:stretch/>
        </p:blipFill>
        <p:spPr bwMode="auto">
          <a:xfrm flipH="1">
            <a:off x="2" y="1"/>
            <a:ext cx="9129370" cy="9093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 userDrawn="1"/>
        </p:nvSpPr>
        <p:spPr>
          <a:xfrm>
            <a:off x="2" y="19856"/>
            <a:ext cx="9129370" cy="6817513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284" tIns="38142" rIns="76284" bIns="38142" rtlCol="0" anchor="ctr"/>
          <a:lstStyle/>
          <a:p>
            <a:pPr algn="ctr" defTabSz="762907"/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5" y="2870"/>
            <a:ext cx="8064896" cy="833846"/>
          </a:xfrm>
        </p:spPr>
        <p:txBody>
          <a:bodyPr lIns="14543" tIns="14543" rIns="14543" bIns="14543" anchor="ctr">
            <a:normAutofit/>
          </a:bodyPr>
          <a:lstStyle>
            <a:lvl1pPr algn="ctr">
              <a:defRPr sz="2200" b="1"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Verdana" pitchFamily="34" charset="0"/>
                <a:cs typeface="Calibri" pitchFamily="34" charset="0"/>
              </a:defRPr>
            </a:lvl1pPr>
          </a:lstStyle>
          <a:p>
            <a:r>
              <a:rPr kumimoji="0" lang="ru-RU" dirty="0"/>
              <a:t>Образец заголовка</a:t>
            </a:r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823120" y="6381331"/>
            <a:ext cx="2289048" cy="365760"/>
          </a:xfrm>
        </p:spPr>
        <p:txBody>
          <a:bodyPr/>
          <a:lstStyle>
            <a:lvl1pPr algn="r">
              <a:defRPr/>
            </a:lvl1pPr>
          </a:lstStyle>
          <a:p>
            <a:fld id="{511444F9-EEB7-4311-B5F1-97FE74C203E6}" type="datetimeFigureOut">
              <a:rPr lang="ru-RU" smtClean="0">
                <a:solidFill>
                  <a:srgbClr val="1F497D"/>
                </a:solidFill>
              </a:rPr>
              <a:pPr/>
              <a:t>06.03.2021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6D9D-2A0B-43B8-A1C3-81968A25D6EC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 dirty="0">
              <a:solidFill>
                <a:srgbClr val="1F497D"/>
              </a:solidFill>
            </a:endParaRPr>
          </a:p>
        </p:txBody>
      </p:sp>
      <p:grpSp>
        <p:nvGrpSpPr>
          <p:cNvPr id="7" name="Группа 12"/>
          <p:cNvGrpSpPr/>
          <p:nvPr userDrawn="1"/>
        </p:nvGrpSpPr>
        <p:grpSpPr>
          <a:xfrm>
            <a:off x="76780" y="43513"/>
            <a:ext cx="822815" cy="1007550"/>
            <a:chOff x="102371" y="43510"/>
            <a:chExt cx="797222" cy="749970"/>
          </a:xfrm>
        </p:grpSpPr>
        <p:pic>
          <p:nvPicPr>
            <p:cNvPr id="14" name="Picture 2" descr="http://www.minobrkuban.ru/bitrix/templates/adaptive/img/header_logo.png">
              <a:hlinkClick r:id="rId3"/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371" y="98159"/>
              <a:ext cx="797222" cy="69532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ГербКубани"/>
            <p:cNvPicPr>
              <a:picLocks noChangeAspect="1" noChangeArrowheads="1"/>
            </p:cNvPicPr>
            <p:nvPr userDrawn="1"/>
          </p:nvPicPr>
          <p:blipFill>
            <a:blip r:embed="rId5"/>
            <a:stretch>
              <a:fillRect/>
            </a:stretch>
          </p:blipFill>
          <p:spPr bwMode="auto">
            <a:xfrm>
              <a:off x="337715" y="43510"/>
              <a:ext cx="326539" cy="402308"/>
            </a:xfrm>
            <a:prstGeom prst="rect">
              <a:avLst/>
            </a:prstGeom>
            <a:noFill/>
            <a:ln>
              <a:noFill/>
            </a:ln>
            <a:effectLst>
              <a:outerShdw blurRad="101600" dir="4080000" sx="108000" sy="108000" algn="tl" rotWithShape="0">
                <a:prstClr val="black">
                  <a:alpha val="49000"/>
                </a:prstClr>
              </a:outerShdw>
            </a:effectLst>
          </p:spPr>
        </p:pic>
      </p:grpSp>
      <p:pic>
        <p:nvPicPr>
          <p:cNvPr id="2051" name="Picture 3" descr="D:\Doc\Мероприятия\2018-12-21 Совещание с замглавами\Подзаголовок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" y="6674693"/>
            <a:ext cx="9129370" cy="1626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828815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8"/>
          <p:cNvSpPr txBox="1">
            <a:spLocks/>
          </p:cNvSpPr>
          <p:nvPr/>
        </p:nvSpPr>
        <p:spPr>
          <a:xfrm>
            <a:off x="1323051" y="5677205"/>
            <a:ext cx="4263735" cy="704496"/>
          </a:xfrm>
          <a:prstGeom prst="rect">
            <a:avLst/>
          </a:prstGeom>
        </p:spPr>
        <p:txBody>
          <a:bodyPr vert="horz" lIns="22997" tIns="11498" rIns="22997" bIns="1149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5800" dirty="0">
              <a:solidFill>
                <a:schemeClr val="accent1">
                  <a:lumMod val="50000"/>
                </a:schemeClr>
              </a:solidFill>
              <a:latin typeface="Bebas Neue Bold" panose="020B0606020202050201" pitchFamily="34" charset="-52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5308214" y="5318019"/>
            <a:ext cx="3347358" cy="11836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5308214" y="5424244"/>
            <a:ext cx="3680469" cy="9300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22995" tIns="11498" rIns="108638" bIns="11498" anchor="ctr"/>
          <a:lstStyle/>
          <a:p>
            <a:pPr>
              <a:defRPr/>
            </a:pPr>
            <a:r>
              <a:rPr lang="ru-RU" sz="1500" b="1" kern="0" dirty="0" smtClean="0">
                <a:solidFill>
                  <a:srgbClr val="0070C0"/>
                </a:solidFill>
                <a:cs typeface="Arial"/>
              </a:rPr>
              <a:t>Гардымова Руженна </a:t>
            </a:r>
            <a:r>
              <a:rPr lang="ru-RU" sz="1500" b="1" kern="0" dirty="0">
                <a:solidFill>
                  <a:srgbClr val="0070C0"/>
                </a:solidFill>
                <a:cs typeface="Arial"/>
              </a:rPr>
              <a:t>Анатольевна , </a:t>
            </a:r>
          </a:p>
          <a:p>
            <a:pPr>
              <a:defRPr/>
            </a:pPr>
            <a:r>
              <a:rPr lang="ru-RU" sz="1500" b="1" kern="0" dirty="0">
                <a:solidFill>
                  <a:srgbClr val="0070C0"/>
                </a:solidFill>
                <a:cs typeface="Arial"/>
              </a:rPr>
              <a:t>начальник отдела государственной итоговой </a:t>
            </a:r>
          </a:p>
          <a:p>
            <a:pPr>
              <a:defRPr/>
            </a:pPr>
            <a:r>
              <a:rPr lang="ru-RU" sz="1500" b="1" kern="0" dirty="0">
                <a:solidFill>
                  <a:srgbClr val="0070C0"/>
                </a:solidFill>
                <a:cs typeface="Arial"/>
              </a:rPr>
              <a:t>аттестации в управлении общего образования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7066" y="246886"/>
            <a:ext cx="5421863" cy="1052965"/>
          </a:xfrm>
          <a:prstGeom prst="rect">
            <a:avLst/>
          </a:prstGeom>
          <a:noFill/>
        </p:spPr>
        <p:txBody>
          <a:bodyPr wrap="square" lIns="36942" tIns="18471" rIns="36942" bIns="18471" rtlCol="0">
            <a:spAutoFit/>
          </a:bodyPr>
          <a:lstStyle/>
          <a:p>
            <a:pPr>
              <a:defRPr/>
            </a:pPr>
            <a:r>
              <a:rPr lang="ru-RU" sz="2200" b="1" kern="0" dirty="0">
                <a:solidFill>
                  <a:srgbClr val="0070C0"/>
                </a:solidFill>
                <a:cs typeface="Arial"/>
              </a:rPr>
              <a:t>Министерство образования, науки и молодёжной политики Краснодарского края</a:t>
            </a:r>
          </a:p>
        </p:txBody>
      </p:sp>
      <p:pic>
        <p:nvPicPr>
          <p:cNvPr id="14" name="Picture 2" descr="X:\Логотип МОН_new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413" t="13940" r="12512" b="15335"/>
          <a:stretch/>
        </p:blipFill>
        <p:spPr bwMode="auto">
          <a:xfrm>
            <a:off x="73469" y="85258"/>
            <a:ext cx="1003597" cy="1299509"/>
          </a:xfrm>
          <a:prstGeom prst="ellipse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ГербКубани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10214" y="118001"/>
            <a:ext cx="483061" cy="762845"/>
          </a:xfrm>
          <a:prstGeom prst="rect">
            <a:avLst/>
          </a:prstGeom>
          <a:noFill/>
          <a:ln>
            <a:noFill/>
          </a:ln>
          <a:effectLst>
            <a:outerShdw blurRad="101600" dir="4080000" sx="108000" sy="108000" algn="tl" rotWithShape="0">
              <a:prstClr val="black">
                <a:alpha val="49000"/>
              </a:prstClr>
            </a:outerShdw>
          </a:effectLst>
        </p:spPr>
      </p:pic>
      <p:sp>
        <p:nvSpPr>
          <p:cNvPr id="8" name="Блок-схема: задержка 7"/>
          <p:cNvSpPr/>
          <p:nvPr/>
        </p:nvSpPr>
        <p:spPr>
          <a:xfrm>
            <a:off x="0" y="1547309"/>
            <a:ext cx="5395306" cy="5310691"/>
          </a:xfrm>
          <a:prstGeom prst="flowChartDelay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942" tIns="18471" rIns="36942" bIns="18471"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732954" y="1326665"/>
            <a:ext cx="5411046" cy="2991958"/>
          </a:xfrm>
          <a:prstGeom prst="rect">
            <a:avLst/>
          </a:prstGeom>
        </p:spPr>
        <p:txBody>
          <a:bodyPr wrap="square" lIns="36942" tIns="18471" rIns="36942" bIns="18471">
            <a:spAutoFit/>
          </a:bodyPr>
          <a:lstStyle/>
          <a:p>
            <a:pPr algn="ctr"/>
            <a:r>
              <a:rPr lang="ru-RU" altLang="ru-RU" sz="3200" b="1" kern="0" dirty="0">
                <a:solidFill>
                  <a:schemeClr val="accent5">
                    <a:lumMod val="50000"/>
                  </a:schemeClr>
                </a:solidFill>
                <a:cs typeface="Arial"/>
              </a:rPr>
              <a:t>Об организации </a:t>
            </a:r>
            <a:endParaRPr lang="ru-RU" altLang="ru-RU" sz="3200" b="1" kern="0" dirty="0" smtClean="0">
              <a:solidFill>
                <a:schemeClr val="accent5">
                  <a:lumMod val="50000"/>
                </a:schemeClr>
              </a:solidFill>
              <a:cs typeface="Arial"/>
            </a:endParaRPr>
          </a:p>
          <a:p>
            <a:pPr algn="ctr"/>
            <a:r>
              <a:rPr lang="ru-RU" altLang="ru-RU" sz="3200" b="1" kern="0" dirty="0" smtClean="0">
                <a:solidFill>
                  <a:schemeClr val="accent5">
                    <a:lumMod val="50000"/>
                  </a:schemeClr>
                </a:solidFill>
                <a:cs typeface="Arial"/>
              </a:rPr>
              <a:t>эффективного взаимодействия школ-участников </a:t>
            </a:r>
            <a:r>
              <a:rPr lang="ru-RU" altLang="ru-RU" sz="3200" b="1" kern="0" dirty="0">
                <a:solidFill>
                  <a:schemeClr val="accent5">
                    <a:lumMod val="50000"/>
                  </a:schemeClr>
                </a:solidFill>
                <a:cs typeface="Arial"/>
              </a:rPr>
              <a:t>проекта «500+» </a:t>
            </a:r>
            <a:r>
              <a:rPr lang="ru-RU" altLang="ru-RU" sz="3200" b="1" kern="0" dirty="0" smtClean="0">
                <a:solidFill>
                  <a:schemeClr val="accent5">
                    <a:lumMod val="50000"/>
                  </a:schemeClr>
                </a:solidFill>
                <a:cs typeface="Arial"/>
              </a:rPr>
              <a:t>в </a:t>
            </a:r>
            <a:r>
              <a:rPr lang="ru-RU" altLang="ru-RU" sz="3200" b="1" kern="0" dirty="0">
                <a:solidFill>
                  <a:schemeClr val="accent5">
                    <a:lumMod val="50000"/>
                  </a:schemeClr>
                </a:solidFill>
                <a:cs typeface="Arial"/>
              </a:rPr>
              <a:t>2021 году </a:t>
            </a:r>
            <a:endParaRPr lang="ru-RU" altLang="ru-RU" sz="3200" b="1" kern="0" dirty="0" smtClean="0">
              <a:solidFill>
                <a:schemeClr val="accent5">
                  <a:lumMod val="50000"/>
                </a:schemeClr>
              </a:solidFill>
              <a:cs typeface="Arial"/>
            </a:endParaRPr>
          </a:p>
          <a:p>
            <a:pPr algn="ctr"/>
            <a:r>
              <a:rPr lang="ru-RU" altLang="ru-RU" sz="3200" b="1" kern="0" dirty="0" smtClean="0">
                <a:solidFill>
                  <a:schemeClr val="accent5">
                    <a:lumMod val="50000"/>
                  </a:schemeClr>
                </a:solidFill>
                <a:cs typeface="Arial"/>
              </a:rPr>
              <a:t>и их </a:t>
            </a:r>
            <a:r>
              <a:rPr lang="ru-RU" altLang="ru-RU" sz="3200" b="1" kern="0" dirty="0">
                <a:solidFill>
                  <a:schemeClr val="accent5">
                    <a:lumMod val="50000"/>
                  </a:schemeClr>
                </a:solidFill>
                <a:cs typeface="Arial"/>
              </a:rPr>
              <a:t>кураторов</a:t>
            </a:r>
            <a:endParaRPr lang="ru-RU" sz="3200" b="1" kern="0" dirty="0">
              <a:solidFill>
                <a:schemeClr val="accent5">
                  <a:lumMod val="50000"/>
                </a:schemeClr>
              </a:solidFill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71264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Критерии отбора в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проект поддержки ШНОР («500+») 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62850" y="3802605"/>
            <a:ext cx="2059431" cy="1604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36942" tIns="18471" rIns="36942" bIns="18471" rtlCol="0">
            <a:spAutoFit/>
          </a:bodyPr>
          <a:lstStyle/>
          <a:p>
            <a:endParaRPr lang="ru-RU" sz="800" b="1" dirty="0"/>
          </a:p>
        </p:txBody>
      </p:sp>
      <p:sp>
        <p:nvSpPr>
          <p:cNvPr id="28" name="Стрелка вправо 27"/>
          <p:cNvSpPr/>
          <p:nvPr/>
        </p:nvSpPr>
        <p:spPr>
          <a:xfrm>
            <a:off x="2272088" y="3084283"/>
            <a:ext cx="339010" cy="778205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942" tIns="18471" rIns="36942" bIns="1847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2780290" y="3674942"/>
            <a:ext cx="2233071" cy="1911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36942" tIns="18471" rIns="36942" bIns="18471" rtlCol="0">
            <a:spAutoFit/>
          </a:bodyPr>
          <a:lstStyle/>
          <a:p>
            <a:pPr algn="ctr"/>
            <a:endParaRPr lang="ru-RU" sz="1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209611" y="4311883"/>
            <a:ext cx="5168572" cy="1991684"/>
          </a:xfrm>
          <a:prstGeom prst="rect">
            <a:avLst/>
          </a:prstGeom>
          <a:noFill/>
        </p:spPr>
        <p:txBody>
          <a:bodyPr wrap="square" lIns="36942" tIns="18471" rIns="36942" bIns="18471" rtlCol="0">
            <a:spAutoFit/>
          </a:bodyPr>
          <a:lstStyle/>
          <a:p>
            <a:endParaRPr lang="ru-RU" sz="1500" dirty="0"/>
          </a:p>
          <a:p>
            <a:r>
              <a:rPr lang="ru-RU" sz="2200" b="1" u="sng" dirty="0" smtClean="0">
                <a:solidFill>
                  <a:srgbClr val="002060"/>
                </a:solidFill>
              </a:rPr>
              <a:t>Нет в проекте «500+» в 2021 году школ</a:t>
            </a:r>
          </a:p>
          <a:p>
            <a:r>
              <a:rPr lang="ru-RU" b="1" dirty="0" err="1" smtClean="0">
                <a:solidFill>
                  <a:srgbClr val="0070C0"/>
                </a:solidFill>
              </a:rPr>
              <a:t>Абинского</a:t>
            </a:r>
            <a:r>
              <a:rPr lang="ru-RU" b="1" dirty="0" smtClean="0">
                <a:solidFill>
                  <a:srgbClr val="0070C0"/>
                </a:solidFill>
              </a:rPr>
              <a:t> района 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Кавказского района</a:t>
            </a:r>
          </a:p>
          <a:p>
            <a:r>
              <a:rPr lang="ru-RU" b="1" dirty="0" err="1" smtClean="0">
                <a:solidFill>
                  <a:srgbClr val="0070C0"/>
                </a:solidFill>
              </a:rPr>
              <a:t>Белоглинского</a:t>
            </a:r>
            <a:r>
              <a:rPr lang="ru-RU" b="1" dirty="0" smtClean="0">
                <a:solidFill>
                  <a:srgbClr val="0070C0"/>
                </a:solidFill>
              </a:rPr>
              <a:t> района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Новопокровского района</a:t>
            </a:r>
          </a:p>
          <a:p>
            <a:r>
              <a:rPr lang="ru-RU" b="1" dirty="0" err="1" smtClean="0">
                <a:solidFill>
                  <a:srgbClr val="0070C0"/>
                </a:solidFill>
              </a:rPr>
              <a:t>Тимашевского</a:t>
            </a:r>
            <a:r>
              <a:rPr lang="ru-RU" b="1" dirty="0" smtClean="0">
                <a:solidFill>
                  <a:srgbClr val="0070C0"/>
                </a:solidFill>
              </a:rPr>
              <a:t> района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Блок-схема: память с посл. доступом 2"/>
          <p:cNvSpPr/>
          <p:nvPr/>
        </p:nvSpPr>
        <p:spPr>
          <a:xfrm>
            <a:off x="152024" y="997291"/>
            <a:ext cx="2120064" cy="2677651"/>
          </a:xfrm>
          <a:prstGeom prst="flowChartMagneticTap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942" tIns="18471" rIns="36942" bIns="18471"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7435" y="1538000"/>
            <a:ext cx="2257662" cy="1412038"/>
          </a:xfrm>
          <a:prstGeom prst="rect">
            <a:avLst/>
          </a:prstGeom>
        </p:spPr>
        <p:txBody>
          <a:bodyPr wrap="square" lIns="36942" tIns="18471" rIns="36942" bIns="18471">
            <a:spAutoFit/>
          </a:bodyPr>
          <a:lstStyle/>
          <a:p>
            <a:r>
              <a:rPr lang="ru-RU" sz="1900" b="1" dirty="0">
                <a:solidFill>
                  <a:schemeClr val="bg1"/>
                </a:solidFill>
              </a:rPr>
              <a:t>Результаты ВПР </a:t>
            </a:r>
            <a:r>
              <a:rPr lang="ru-RU" sz="1900" b="1" dirty="0" smtClean="0">
                <a:solidFill>
                  <a:schemeClr val="bg1"/>
                </a:solidFill>
              </a:rPr>
              <a:t>                   (</a:t>
            </a:r>
            <a:r>
              <a:rPr lang="ru-RU" sz="1900" b="1" dirty="0">
                <a:solidFill>
                  <a:schemeClr val="bg1"/>
                </a:solidFill>
              </a:rPr>
              <a:t>5 и 6 классы) </a:t>
            </a:r>
          </a:p>
          <a:p>
            <a:pPr>
              <a:spcAft>
                <a:spcPts val="485"/>
              </a:spcAft>
            </a:pPr>
            <a:endParaRPr lang="ru-RU" sz="500" b="1" dirty="0" smtClean="0">
              <a:solidFill>
                <a:schemeClr val="bg1"/>
              </a:solidFill>
            </a:endParaRPr>
          </a:p>
          <a:p>
            <a:pPr>
              <a:spcAft>
                <a:spcPts val="485"/>
              </a:spcAft>
            </a:pPr>
            <a:r>
              <a:rPr lang="ru-RU" sz="1900" b="1" dirty="0" smtClean="0">
                <a:solidFill>
                  <a:schemeClr val="bg1"/>
                </a:solidFill>
              </a:rPr>
              <a:t>Результаты </a:t>
            </a:r>
            <a:r>
              <a:rPr lang="ru-RU" sz="1900" b="1" dirty="0">
                <a:solidFill>
                  <a:schemeClr val="bg1"/>
                </a:solidFill>
              </a:rPr>
              <a:t>ОГЭ</a:t>
            </a:r>
          </a:p>
          <a:p>
            <a:pPr>
              <a:spcAft>
                <a:spcPts val="485"/>
              </a:spcAft>
            </a:pPr>
            <a:r>
              <a:rPr lang="ru-RU" sz="1900" b="1" dirty="0" smtClean="0">
                <a:solidFill>
                  <a:schemeClr val="bg1"/>
                </a:solidFill>
              </a:rPr>
              <a:t>Результаты </a:t>
            </a:r>
            <a:r>
              <a:rPr lang="ru-RU" sz="1900" b="1" dirty="0">
                <a:solidFill>
                  <a:schemeClr val="bg1"/>
                </a:solidFill>
              </a:rPr>
              <a:t>ЕГЭ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689891" y="2336116"/>
            <a:ext cx="3685146" cy="1083743"/>
          </a:xfrm>
          <a:prstGeom prst="rect">
            <a:avLst/>
          </a:prstGeom>
        </p:spPr>
        <p:txBody>
          <a:bodyPr wrap="none" lIns="36942" tIns="18471" rIns="36942" bIns="18471">
            <a:spAutoFit/>
          </a:bodyPr>
          <a:lstStyle/>
          <a:p>
            <a:r>
              <a:rPr lang="ru-RU" sz="3900" b="1" dirty="0">
                <a:solidFill>
                  <a:srgbClr val="002060"/>
                </a:solidFill>
              </a:rPr>
              <a:t>126 </a:t>
            </a:r>
            <a:r>
              <a:rPr lang="ru-RU" sz="3900" b="1" dirty="0" smtClean="0">
                <a:solidFill>
                  <a:srgbClr val="002060"/>
                </a:solidFill>
              </a:rPr>
              <a:t>школ из 379 </a:t>
            </a:r>
          </a:p>
          <a:p>
            <a:r>
              <a:rPr lang="ru-RU" sz="1900" b="1" dirty="0" smtClean="0">
                <a:solidFill>
                  <a:srgbClr val="1372E9"/>
                </a:solidFill>
              </a:rPr>
              <a:t>из </a:t>
            </a:r>
            <a:r>
              <a:rPr lang="ru-RU" sz="2900" b="1" dirty="0">
                <a:solidFill>
                  <a:srgbClr val="1372E9"/>
                </a:solidFill>
              </a:rPr>
              <a:t>39</a:t>
            </a:r>
            <a:r>
              <a:rPr lang="ru-RU" sz="1900" b="1" dirty="0">
                <a:solidFill>
                  <a:srgbClr val="1372E9"/>
                </a:solidFill>
              </a:rPr>
              <a:t> </a:t>
            </a:r>
            <a:r>
              <a:rPr lang="ru-RU" sz="1900" b="1" dirty="0" smtClean="0">
                <a:solidFill>
                  <a:srgbClr val="1372E9"/>
                </a:solidFill>
              </a:rPr>
              <a:t>МОУО </a:t>
            </a:r>
            <a:r>
              <a:rPr lang="ru-RU" sz="1900" b="1" dirty="0">
                <a:solidFill>
                  <a:srgbClr val="1372E9"/>
                </a:solidFill>
              </a:rPr>
              <a:t>края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554441" y="1762623"/>
            <a:ext cx="3192106" cy="245537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069724" y="2192971"/>
            <a:ext cx="2384174" cy="1006799"/>
          </a:xfrm>
          <a:prstGeom prst="rect">
            <a:avLst/>
          </a:prstGeom>
        </p:spPr>
        <p:txBody>
          <a:bodyPr wrap="square" lIns="36942" tIns="18471" rIns="36942" bIns="18471"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</a:rPr>
              <a:t>по математике и русскому языку</a:t>
            </a:r>
          </a:p>
          <a:p>
            <a:pPr algn="ctr"/>
            <a:r>
              <a:rPr lang="ru-RU" sz="1900" b="1" dirty="0">
                <a:solidFill>
                  <a:schemeClr val="bg1"/>
                </a:solidFill>
              </a:rPr>
              <a:t>в 2018 и 2019 годах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78183" y="4507848"/>
            <a:ext cx="4439845" cy="714411"/>
          </a:xfrm>
          <a:prstGeom prst="rect">
            <a:avLst/>
          </a:prstGeom>
          <a:noFill/>
        </p:spPr>
        <p:txBody>
          <a:bodyPr wrap="square" lIns="36942" tIns="18471" rIns="36942" bIns="18471" rtlCol="0">
            <a:spAutoFit/>
          </a:bodyPr>
          <a:lstStyle/>
          <a:p>
            <a:pPr lvl="0"/>
            <a:r>
              <a:rPr lang="ru-RU" sz="2200" b="1" u="sng" dirty="0" smtClean="0">
                <a:solidFill>
                  <a:schemeClr val="accent5">
                    <a:lumMod val="50000"/>
                  </a:schemeClr>
                </a:solidFill>
              </a:rPr>
              <a:t>Остальные 253 школы из 379</a:t>
            </a:r>
          </a:p>
          <a:p>
            <a:pPr lvl="0"/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</a:rPr>
              <a:t>в региональном проекте</a:t>
            </a:r>
            <a:endParaRPr lang="ru-RU" sz="22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21545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Дорожные карты реализации мероприятий разного уровня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143475" y="1374713"/>
            <a:ext cx="3420470" cy="852911"/>
          </a:xfrm>
          <a:prstGeom prst="rect">
            <a:avLst/>
          </a:prstGeom>
          <a:noFill/>
        </p:spPr>
        <p:txBody>
          <a:bodyPr wrap="square" lIns="36942" tIns="18471" rIns="36942" bIns="18471" rtlCol="0">
            <a:spAutoFit/>
          </a:bodyPr>
          <a:lstStyle/>
          <a:p>
            <a:pPr algn="ctr"/>
            <a:r>
              <a:rPr lang="ru-RU" sz="1900" b="1" dirty="0" smtClean="0">
                <a:solidFill>
                  <a:srgbClr val="FF2525"/>
                </a:solidFill>
              </a:rPr>
              <a:t>Региональная</a:t>
            </a:r>
            <a:r>
              <a:rPr lang="ru-RU" sz="1500" b="1" dirty="0" smtClean="0">
                <a:solidFill>
                  <a:srgbClr val="FF2525"/>
                </a:solidFill>
              </a:rPr>
              <a:t> </a:t>
            </a:r>
          </a:p>
          <a:p>
            <a:pPr algn="ctr"/>
            <a:r>
              <a:rPr lang="ru-RU" sz="1900" b="1" dirty="0" smtClean="0">
                <a:solidFill>
                  <a:srgbClr val="002060"/>
                </a:solidFill>
              </a:rPr>
              <a:t>«дорожная карта»</a:t>
            </a:r>
          </a:p>
          <a:p>
            <a:pPr algn="ctr"/>
            <a:r>
              <a:rPr lang="ru-RU" sz="1500" b="1" dirty="0" smtClean="0">
                <a:solidFill>
                  <a:srgbClr val="002060"/>
                </a:solidFill>
              </a:rPr>
              <a:t>(совместная по ШНОР и по «500+»)</a:t>
            </a:r>
            <a:endParaRPr lang="ru-RU" sz="15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05812" y="1397249"/>
            <a:ext cx="2950484" cy="1114521"/>
          </a:xfrm>
          <a:prstGeom prst="rect">
            <a:avLst/>
          </a:prstGeom>
          <a:noFill/>
        </p:spPr>
        <p:txBody>
          <a:bodyPr wrap="square" lIns="36942" tIns="18471" rIns="36942" bIns="18471" rtlCol="0">
            <a:spAutoFit/>
          </a:bodyPr>
          <a:lstStyle/>
          <a:p>
            <a:pPr algn="ctr"/>
            <a:r>
              <a:rPr lang="ru-RU" sz="1900" b="1" dirty="0">
                <a:solidFill>
                  <a:schemeClr val="accent2">
                    <a:lumMod val="75000"/>
                  </a:schemeClr>
                </a:solidFill>
              </a:rPr>
              <a:t>Муниципальная </a:t>
            </a:r>
            <a:endParaRPr lang="ru-RU" sz="19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1900" b="1" dirty="0" smtClean="0">
                <a:solidFill>
                  <a:srgbClr val="002060"/>
                </a:solidFill>
              </a:rPr>
              <a:t>«</a:t>
            </a:r>
            <a:r>
              <a:rPr lang="ru-RU" sz="1900" b="1" dirty="0">
                <a:solidFill>
                  <a:srgbClr val="002060"/>
                </a:solidFill>
              </a:rPr>
              <a:t>дорожная карта»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(совместная по ШНОР и по «500+»)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87611" y="3466970"/>
            <a:ext cx="7986815" cy="775967"/>
          </a:xfrm>
          <a:prstGeom prst="rect">
            <a:avLst/>
          </a:prstGeom>
          <a:noFill/>
        </p:spPr>
        <p:txBody>
          <a:bodyPr wrap="square" lIns="36942" tIns="18471" rIns="36942" bIns="18471" rtlCol="0">
            <a:spAutoFit/>
          </a:bodyPr>
          <a:lstStyle/>
          <a:p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Максимально используем возможности ВСЕХ уровней для изменения ситуации</a:t>
            </a:r>
          </a:p>
          <a:p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Участвуем во всех мероприятиях на всех уровнях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Мероприятия проекта «500+» - ПРИОРИТЕТ (не могут быть не выполнены)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/>
          <a:srcRect t="26639" b="1"/>
          <a:stretch/>
        </p:blipFill>
        <p:spPr>
          <a:xfrm>
            <a:off x="3108228" y="1235911"/>
            <a:ext cx="2725395" cy="230035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972203" y="1472398"/>
            <a:ext cx="997444" cy="637467"/>
          </a:xfrm>
          <a:prstGeom prst="rect">
            <a:avLst/>
          </a:prstGeom>
          <a:noFill/>
        </p:spPr>
        <p:txBody>
          <a:bodyPr wrap="square" lIns="36942" tIns="18471" rIns="36942" bIns="18471" rtlCol="0">
            <a:spAutoFit/>
          </a:bodyPr>
          <a:lstStyle/>
          <a:p>
            <a:pPr algn="ctr"/>
            <a:r>
              <a:rPr lang="ru-RU" sz="3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126</a:t>
            </a:r>
            <a:endParaRPr lang="ru-RU" sz="3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Левая фигурная скобка 18"/>
          <p:cNvSpPr/>
          <p:nvPr/>
        </p:nvSpPr>
        <p:spPr>
          <a:xfrm>
            <a:off x="899595" y="3242648"/>
            <a:ext cx="323254" cy="1291989"/>
          </a:xfrm>
          <a:prstGeom prst="leftBrace">
            <a:avLst>
              <a:gd name="adj1" fmla="val 31425"/>
              <a:gd name="adj2" fmla="val 50000"/>
            </a:avLst>
          </a:prstGeom>
          <a:ln w="57150">
            <a:solidFill>
              <a:srgbClr val="2F6D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36942" tIns="18471" rIns="36942" bIns="18471" rtlCol="0" anchor="ctr"/>
          <a:lstStyle/>
          <a:p>
            <a:pPr algn="ctr"/>
            <a:endParaRPr lang="ru-RU">
              <a:ln>
                <a:solidFill>
                  <a:srgbClr val="2F6D73"/>
                </a:solidFill>
              </a:ln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137330" y="4773340"/>
            <a:ext cx="2718966" cy="914466"/>
          </a:xfrm>
          <a:prstGeom prst="rect">
            <a:avLst/>
          </a:prstGeom>
        </p:spPr>
        <p:txBody>
          <a:bodyPr wrap="square" lIns="36942" tIns="18471" rIns="36942" bIns="18471">
            <a:spAutoFit/>
          </a:bodyPr>
          <a:lstStyle/>
          <a:p>
            <a:pPr algn="ctr"/>
            <a:r>
              <a:rPr lang="ru-RU" sz="1900" b="1" dirty="0">
                <a:solidFill>
                  <a:srgbClr val="002060"/>
                </a:solidFill>
              </a:rPr>
              <a:t>Муниципальные координаторы </a:t>
            </a:r>
            <a:r>
              <a:rPr lang="ru-RU" sz="1900" b="1" dirty="0" smtClean="0">
                <a:solidFill>
                  <a:srgbClr val="002060"/>
                </a:solidFill>
              </a:rPr>
              <a:t>проекта«500</a:t>
            </a:r>
            <a:r>
              <a:rPr lang="ru-RU" sz="1900" b="1" dirty="0">
                <a:solidFill>
                  <a:srgbClr val="002060"/>
                </a:solidFill>
              </a:rPr>
              <a:t>+»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-136621" y="4883273"/>
            <a:ext cx="3413616" cy="745189"/>
          </a:xfrm>
          <a:prstGeom prst="rect">
            <a:avLst/>
          </a:prstGeom>
        </p:spPr>
        <p:txBody>
          <a:bodyPr wrap="square" lIns="36942" tIns="18471" rIns="36942" bIns="18471">
            <a:spAutoFit/>
          </a:bodyPr>
          <a:lstStyle/>
          <a:p>
            <a:pPr algn="ctr"/>
            <a:r>
              <a:rPr lang="ru-RU" sz="2700" b="1" dirty="0">
                <a:solidFill>
                  <a:srgbClr val="002060"/>
                </a:solidFill>
              </a:rPr>
              <a:t>Кураторы </a:t>
            </a:r>
            <a:endParaRPr lang="ru-RU" sz="27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900" b="1" dirty="0" smtClean="0">
                <a:solidFill>
                  <a:srgbClr val="002060"/>
                </a:solidFill>
              </a:rPr>
              <a:t>из </a:t>
            </a:r>
            <a:r>
              <a:rPr lang="ru-RU" sz="1900" b="1" dirty="0">
                <a:solidFill>
                  <a:srgbClr val="002060"/>
                </a:solidFill>
              </a:rPr>
              <a:t>числа </a:t>
            </a:r>
            <a:r>
              <a:rPr lang="ru-RU" sz="1900" b="1" dirty="0" smtClean="0">
                <a:solidFill>
                  <a:srgbClr val="002060"/>
                </a:solidFill>
              </a:rPr>
              <a:t>работников ИРО</a:t>
            </a:r>
            <a:endParaRPr lang="ru-RU" sz="1900" b="1" dirty="0">
              <a:solidFill>
                <a:srgbClr val="002060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/>
          <a:srcRect t="26639" b="26182"/>
          <a:stretch/>
        </p:blipFill>
        <p:spPr>
          <a:xfrm>
            <a:off x="2841913" y="4655416"/>
            <a:ext cx="3325182" cy="119093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408948" y="4979700"/>
            <a:ext cx="2191112" cy="375857"/>
          </a:xfrm>
          <a:prstGeom prst="rect">
            <a:avLst/>
          </a:prstGeom>
          <a:noFill/>
        </p:spPr>
        <p:txBody>
          <a:bodyPr wrap="square" lIns="36942" tIns="18471" rIns="36942" bIns="18471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Помощники</a:t>
            </a:r>
            <a:endParaRPr lang="ru-RU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86328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Муниципальные координаторы проекта «500+» в 2021 году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70433784"/>
              </p:ext>
            </p:extLst>
          </p:nvPr>
        </p:nvGraphicFramePr>
        <p:xfrm>
          <a:off x="84502" y="965625"/>
          <a:ext cx="8946145" cy="82513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3314"/>
                <a:gridCol w="2106477"/>
                <a:gridCol w="4449166"/>
                <a:gridCol w="1327188"/>
              </a:tblGrid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Муниципалитет</a:t>
                      </a:r>
                    </a:p>
                  </a:txBody>
                  <a:tcPr marL="652" marR="652" marT="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ФИО</a:t>
                      </a:r>
                    </a:p>
                  </a:txBody>
                  <a:tcPr marL="652" marR="652" marT="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Должность </a:t>
                      </a:r>
                    </a:p>
                  </a:txBody>
                  <a:tcPr marL="652" marR="652" marT="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" u="none" strike="noStrike">
                          <a:effectLst/>
                        </a:rPr>
                        <a:t>Контактная информация</a:t>
                      </a:r>
                      <a:endParaRPr lang="ru-RU" sz="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2" marR="652" marT="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4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телефон</a:t>
                      </a:r>
                    </a:p>
                  </a:txBody>
                  <a:tcPr marL="652" marR="652" marT="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4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lang="ru-RU" sz="13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Анапа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" marR="652" marT="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u="none" strike="noStrike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Семкович</a:t>
                      </a:r>
                      <a:r>
                        <a:rPr lang="ru-RU" sz="13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Анна Владимировна</a:t>
                      </a:r>
                      <a:endParaRPr lang="ru-RU" sz="13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" marR="652" marT="8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заместитель </a:t>
                      </a:r>
                      <a:r>
                        <a:rPr lang="ru-RU" sz="11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директора МКУ ЦРО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" marR="652" marT="8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89184336708</a:t>
                      </a:r>
                      <a:endParaRPr lang="ru-RU" sz="13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" marR="652" marT="85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4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г.Армавир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" marR="652" marT="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Мартынова Ольга Викторовна</a:t>
                      </a:r>
                      <a:endParaRPr lang="ru-RU" sz="13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" marR="652" marT="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 </a:t>
                      </a:r>
                      <a:r>
                        <a:rPr lang="ru-RU" sz="11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МКУ "Центр развития образования и оценки качества"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" marR="652" marT="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8(861)3735697</a:t>
                      </a:r>
                      <a:endParaRPr lang="ru-RU" sz="13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" marR="652" marT="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4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г.Геленджик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" marR="652" marT="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u="none" strike="noStrike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Минкевич</a:t>
                      </a:r>
                      <a:r>
                        <a:rPr lang="ru-RU" sz="13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Ольга Михайловна</a:t>
                      </a:r>
                      <a:endParaRPr lang="ru-RU" sz="13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" marR="652" marT="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методист МКУ "Центр развития образования"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" marR="652" marT="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89183661221</a:t>
                      </a:r>
                      <a:endParaRPr lang="ru-RU" sz="13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" marR="652" marT="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4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г.Горячий Ключ</a:t>
                      </a:r>
                      <a:endParaRPr lang="ru-RU" sz="13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" marR="652" marT="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u="none" strike="noStrike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Грицина</a:t>
                      </a:r>
                      <a:r>
                        <a:rPr lang="ru-RU" sz="13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Наталья Владимировна</a:t>
                      </a:r>
                      <a:endParaRPr lang="ru-RU" sz="13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" marR="652" marT="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ru-RU" sz="11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уководитель </a:t>
                      </a:r>
                      <a:r>
                        <a:rPr lang="ru-RU" sz="11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МКУ "ЦРО"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" marR="652" marT="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89086815799</a:t>
                      </a:r>
                      <a:endParaRPr lang="ru-RU" sz="13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" marR="652" marT="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4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г.Краснодар</a:t>
                      </a:r>
                      <a:endParaRPr lang="ru-RU" sz="13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" marR="652" marT="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Петрова Татьяна Алексеевна</a:t>
                      </a:r>
                      <a:endParaRPr lang="ru-RU" sz="13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" marR="652" marT="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начальник отдела общего образования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" marR="652" marT="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89184681641</a:t>
                      </a:r>
                      <a:endParaRPr lang="ru-RU" sz="13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" marR="652" marT="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4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г.Новороссийск</a:t>
                      </a:r>
                      <a:endParaRPr lang="ru-RU" sz="13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" marR="652" marT="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Тимченко </a:t>
                      </a:r>
                      <a:r>
                        <a:rPr lang="ru-RU" sz="1300" b="1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Елена</a:t>
                      </a:r>
                      <a:r>
                        <a:rPr lang="ru-RU" sz="1300" b="1" u="none" strike="noStrike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Леонтьевна</a:t>
                      </a:r>
                      <a:endParaRPr lang="ru-RU" sz="13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" marR="652" marT="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 центра </a:t>
                      </a:r>
                      <a:r>
                        <a:rPr lang="ru-RU" sz="11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развития </a:t>
                      </a:r>
                      <a:r>
                        <a:rPr lang="ru-RU" sz="11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" marR="652" marT="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89184828894</a:t>
                      </a:r>
                      <a:endParaRPr lang="ru-RU" sz="13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" marR="652" marT="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3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г.Сочи</a:t>
                      </a:r>
                      <a:endParaRPr lang="ru-RU" sz="13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" marR="652" marT="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Вольская Элина Валентиновна</a:t>
                      </a:r>
                      <a:endParaRPr lang="ru-RU" sz="13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" marR="652" marT="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главный специалист отдела общего и профессионального образования управления по образованию и науке </a:t>
                      </a:r>
                      <a:r>
                        <a:rPr lang="ru-RU" sz="11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администрации </a:t>
                      </a:r>
                      <a:r>
                        <a:rPr lang="ru-RU" sz="11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город-курорт Сочи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" marR="652" marT="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8(862)2647190            </a:t>
                      </a:r>
                      <a:endParaRPr lang="ru-RU" sz="1300" b="1" u="none" strike="noStrike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89184079874</a:t>
                      </a:r>
                      <a:endParaRPr lang="ru-RU" sz="13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" marR="652" marT="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4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Апшеронский 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" marR="652" marT="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u="none" strike="noStrike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Папазян</a:t>
                      </a:r>
                      <a:r>
                        <a:rPr lang="ru-RU" sz="13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Сурен </a:t>
                      </a:r>
                      <a:r>
                        <a:rPr lang="ru-RU" sz="1300" b="1" u="none" strike="noStrike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Левонович</a:t>
                      </a:r>
                      <a:endParaRPr lang="ru-RU" sz="13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" marR="652" marT="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 МКУ ЦРО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" marR="652" marT="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89182255829</a:t>
                      </a:r>
                      <a:endParaRPr lang="ru-RU" sz="13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" marR="652" marT="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4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Белореченский </a:t>
                      </a:r>
                      <a:endParaRPr lang="ru-RU" sz="13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" marR="652" marT="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Крюкова Ольга Вячеславовна</a:t>
                      </a:r>
                      <a:endParaRPr lang="ru-RU" sz="13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" marR="652" marT="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ведущий </a:t>
                      </a:r>
                      <a:r>
                        <a:rPr lang="ru-RU" sz="11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 </a:t>
                      </a:r>
                      <a:r>
                        <a:rPr lang="ru-RU" sz="11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МКУ </a:t>
                      </a:r>
                      <a:r>
                        <a:rPr lang="ru-RU" sz="11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"Центр развития образования" 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" marR="652" marT="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89189662263</a:t>
                      </a:r>
                      <a:endParaRPr lang="ru-RU" sz="13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" marR="652" marT="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4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Брюховецкий</a:t>
                      </a:r>
                      <a:r>
                        <a:rPr lang="ru-RU" sz="13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" marR="652" marT="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Валиева </a:t>
                      </a:r>
                      <a:r>
                        <a:rPr lang="ru-RU" sz="1300" b="1" u="none" strike="noStrike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Айгуль</a:t>
                      </a:r>
                      <a:r>
                        <a:rPr lang="ru-RU" sz="13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Аликовна</a:t>
                      </a:r>
                      <a:endParaRPr lang="ru-RU" sz="13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" marR="652" marT="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главный специалист отдела оценки </a:t>
                      </a:r>
                      <a:r>
                        <a:rPr lang="ru-RU" sz="11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качества </a:t>
                      </a:r>
                      <a:r>
                        <a:rPr lang="ru-RU" sz="11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 управления </a:t>
                      </a:r>
                      <a:r>
                        <a:rPr lang="ru-RU" sz="11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образованием 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" marR="652" marT="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89996544553</a:t>
                      </a:r>
                      <a:endParaRPr lang="ru-RU" sz="13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" marR="652" marT="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4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Выселковский </a:t>
                      </a:r>
                      <a:endParaRPr lang="ru-RU" sz="13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" marR="652" marT="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Сорокина Галина Витальевна </a:t>
                      </a:r>
                      <a:endParaRPr lang="ru-RU" sz="13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" marR="652" marT="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главный специалист УО 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" marR="652" marT="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89180192949</a:t>
                      </a:r>
                      <a:endParaRPr lang="ru-RU" sz="13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" marR="652" marT="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4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Гулькевичский </a:t>
                      </a:r>
                      <a:endParaRPr lang="ru-RU" sz="13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" marR="652" marT="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Лучина Татьяна Викторовна </a:t>
                      </a:r>
                      <a:endParaRPr lang="ru-RU" sz="13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" marR="652" marT="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заместитель </a:t>
                      </a:r>
                      <a:r>
                        <a:rPr lang="ru-RU" sz="11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начальника управления </a:t>
                      </a:r>
                      <a:r>
                        <a:rPr lang="ru-RU" sz="11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образованием 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" marR="652" marT="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89184134751</a:t>
                      </a:r>
                      <a:endParaRPr lang="ru-RU" sz="13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" marR="652" marT="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4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Динской </a:t>
                      </a:r>
                      <a:endParaRPr lang="ru-RU" sz="13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" marR="652" marT="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u="none" strike="noStrike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Фисун</a:t>
                      </a:r>
                      <a:r>
                        <a:rPr lang="ru-RU" sz="13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Наталья Владимировна</a:t>
                      </a:r>
                      <a:endParaRPr lang="ru-RU" sz="13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" marR="652" marT="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главный </a:t>
                      </a:r>
                      <a:r>
                        <a:rPr lang="ru-RU" sz="11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 УО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" marR="652" marT="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89183725430</a:t>
                      </a:r>
                      <a:endParaRPr lang="ru-RU" sz="13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" marR="652" marT="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4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Ейский </a:t>
                      </a:r>
                      <a:endParaRPr lang="ru-RU" sz="13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" marR="652" marT="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Демьянчук Ольга Викторовна</a:t>
                      </a:r>
                      <a:endParaRPr lang="ru-RU" sz="13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" marR="652" marT="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начальник </a:t>
                      </a:r>
                      <a:r>
                        <a:rPr lang="ru-RU" sz="11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учебно-методического отдела 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" marR="652" marT="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89054779481</a:t>
                      </a:r>
                      <a:endParaRPr lang="ru-RU" sz="13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" marR="652" marT="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4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Калининский 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" marR="652" marT="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u="none" strike="noStrike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Невтрило</a:t>
                      </a:r>
                      <a:r>
                        <a:rPr lang="ru-RU" sz="13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u="none" strike="noStrike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Алексей Николаевич</a:t>
                      </a:r>
                      <a:endParaRPr lang="ru-RU" sz="13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" marR="652" marT="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начальник отдела общего образования управления </a:t>
                      </a:r>
                      <a:r>
                        <a:rPr lang="ru-RU" sz="11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образованием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" marR="652" marT="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89181743581</a:t>
                      </a:r>
                      <a:endParaRPr lang="ru-RU" sz="13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" marR="652" marT="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4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Каневской </a:t>
                      </a:r>
                      <a:endParaRPr lang="ru-RU" sz="13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" marR="652" marT="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Бабенко Зинаида Владимировна</a:t>
                      </a:r>
                      <a:endParaRPr lang="ru-RU" sz="13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" marR="652" marT="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главный </a:t>
                      </a:r>
                      <a:r>
                        <a:rPr lang="ru-RU" sz="11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 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" marR="652" marT="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89282550157</a:t>
                      </a:r>
                      <a:endParaRPr lang="ru-RU" sz="13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" marR="652" marT="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3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Кореновский </a:t>
                      </a:r>
                      <a:endParaRPr lang="ru-RU" sz="13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" marR="652" marT="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Прядущенко Анастасия Владимировна</a:t>
                      </a:r>
                      <a:endParaRPr lang="ru-RU" sz="13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" marR="652" marT="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заместитель начальника управления </a:t>
                      </a:r>
                      <a:r>
                        <a:rPr lang="ru-RU" sz="11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образованием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" marR="652" marT="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89186385255</a:t>
                      </a:r>
                    </a:p>
                  </a:txBody>
                  <a:tcPr marL="652" marR="652" marT="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4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Красноармейский </a:t>
                      </a:r>
                      <a:endParaRPr lang="ru-RU" sz="13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" marR="652" marT="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Кругликова Елена Владимировна</a:t>
                      </a:r>
                      <a:endParaRPr lang="ru-RU" sz="13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" marR="652" marT="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 МКУ РИМК при УО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" marR="652" marT="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89183379741</a:t>
                      </a:r>
                      <a:endParaRPr lang="ru-RU" sz="13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" marR="652" marT="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4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Крымский </a:t>
                      </a:r>
                      <a:endParaRPr lang="ru-RU" sz="13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" marR="652" marT="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Резник Зинаида Александровна</a:t>
                      </a:r>
                      <a:endParaRPr lang="ru-RU" sz="13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" marR="652" marT="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заместитель </a:t>
                      </a:r>
                      <a:r>
                        <a:rPr lang="ru-RU" sz="11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начальника управления </a:t>
                      </a:r>
                      <a:r>
                        <a:rPr lang="ru-RU" sz="11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образованием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" marR="652" marT="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89183515191 </a:t>
                      </a:r>
                      <a:endParaRPr lang="ru-RU" sz="13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" marR="652" marT="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4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Крыловский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" marR="652" marT="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Тагирова Евгения Игоревна</a:t>
                      </a:r>
                      <a:endParaRPr lang="ru-RU" sz="13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" marR="652" marT="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главный специалист управления образованием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" marR="652" marT="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8(861)6131679</a:t>
                      </a:r>
                      <a:endParaRPr lang="ru-RU" sz="13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" marR="652" marT="8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8240238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403</Words>
  <PresentationFormat>Экран (4:3)</PresentationFormat>
  <Paragraphs>127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Критерии отбора в проект поддержки ШНОР («500+») </vt:lpstr>
      <vt:lpstr>Дорожные карты реализации мероприятий разного уровня </vt:lpstr>
      <vt:lpstr>Муниципальные координаторы проекта «500+» в 2021 году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</cp:lastModifiedBy>
  <cp:revision>1</cp:revision>
  <dcterms:modified xsi:type="dcterms:W3CDTF">2021-03-06T19:25:46Z</dcterms:modified>
</cp:coreProperties>
</file>