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0" d="100"/>
          <a:sy n="90" d="100"/>
        </p:scale>
        <p:origin x="-114" y="-3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4A3DFA-74C2-42B9-84C2-2FA3E4067629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F82C45-B24D-4875-B7EA-71F6B69CF85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2685152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71e54fe660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35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3" name="Google Shape;143;g71e54fe660_0_127:notes"/>
          <p:cNvSpPr txBox="1">
            <a:spLocks noGrp="1"/>
          </p:cNvSpPr>
          <p:nvPr>
            <p:ph type="body" idx="1"/>
          </p:nvPr>
        </p:nvSpPr>
        <p:spPr>
          <a:xfrm>
            <a:off x="685829" y="4343481"/>
            <a:ext cx="54867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6444297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34599469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71f3312b13_0_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g71f3312b1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19543512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33585682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15335364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3128084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71ee331400_0_1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71ee331400_0_1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9135353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71ee331400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71ee331400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9205807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71ee331400_0_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71ee331400_0_1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4472637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71ee331400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71ee331400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3340713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71ee331400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71ee331400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1072063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51aa816fb7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51aa816fb7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4806202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71e54fe660_0_1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75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" name="Google Shape;132;g71e54fe660_0_182:notes"/>
          <p:cNvSpPr txBox="1">
            <a:spLocks noGrp="1"/>
          </p:cNvSpPr>
          <p:nvPr>
            <p:ph type="body" idx="1"/>
          </p:nvPr>
        </p:nvSpPr>
        <p:spPr>
          <a:xfrm>
            <a:off x="685829" y="4343481"/>
            <a:ext cx="54867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3330095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51aa816fb7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51aa816fb7_0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209258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Инструменты для удаленного проведения уроков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7712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8"/>
          <p:cNvSpPr txBox="1"/>
          <p:nvPr/>
        </p:nvSpPr>
        <p:spPr>
          <a:xfrm>
            <a:off x="6018621" y="511567"/>
            <a:ext cx="2428800" cy="3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850" tIns="72850" rIns="72850" bIns="7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tabLst/>
              <a:defRPr/>
            </a:pPr>
            <a:endParaRPr kumimoji="0" sz="1500" b="1" i="0" u="none" strike="noStrike" kern="0" cap="none" spc="0" normalizeH="0" baseline="0" noProof="0">
              <a:ln>
                <a:noFill/>
              </a:ln>
              <a:solidFill>
                <a:srgbClr val="00A978"/>
              </a:solidFill>
              <a:effectLst/>
              <a:uLnTx/>
              <a:uFillTx/>
              <a:latin typeface="Exo 2 Regular"/>
              <a:ea typeface="Exo 2 Regular"/>
              <a:cs typeface="Exo 2 Regular"/>
              <a:sym typeface="Exo 2 Regular"/>
            </a:endParaRPr>
          </a:p>
        </p:txBody>
      </p:sp>
      <p:sp>
        <p:nvSpPr>
          <p:cNvPr id="138" name="Google Shape;138;p28"/>
          <p:cNvSpPr txBox="1"/>
          <p:nvPr/>
        </p:nvSpPr>
        <p:spPr>
          <a:xfrm>
            <a:off x="4445876" y="536635"/>
            <a:ext cx="4487828" cy="53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850" tIns="72850" rIns="72850" bIns="7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tabLst/>
              <a:defRPr/>
            </a:pPr>
            <a:r>
              <a:rPr kumimoji="0" lang="ru" sz="26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Exo 2 Regular"/>
                <a:ea typeface="Exo 2 Regular"/>
                <a:cs typeface="Exo 2 Regular"/>
                <a:sym typeface="Exo 2 Regular"/>
              </a:rPr>
              <a:t>Автоматизация рутинных операций </a:t>
            </a:r>
            <a:r>
              <a:rPr kumimoji="0" lang="ru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Exo 2 Regular"/>
                <a:ea typeface="Exo 2 Regular"/>
                <a:cs typeface="Exo 2 Regular"/>
                <a:sym typeface="Exo 2 Regular"/>
              </a:rPr>
              <a:t>учителей</a:t>
            </a:r>
            <a:endParaRPr kumimoji="0" sz="26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Exo 2 Regular"/>
              <a:ea typeface="Exo 2 Regular"/>
              <a:cs typeface="Exo 2 Regular"/>
              <a:sym typeface="Exo 2 Regular"/>
            </a:endParaRPr>
          </a:p>
        </p:txBody>
      </p:sp>
      <p:graphicFrame>
        <p:nvGraphicFramePr>
          <p:cNvPr id="139" name="Google Shape;139;p28"/>
          <p:cNvGraphicFramePr/>
          <p:nvPr/>
        </p:nvGraphicFramePr>
        <p:xfrm>
          <a:off x="4713890" y="1928664"/>
          <a:ext cx="3844212" cy="4713427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84421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44026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900" b="0" i="0" u="none" strike="noStrike" cap="none" dirty="0" smtClean="0">
                          <a:solidFill>
                            <a:srgbClr val="000000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Тестирование знаний, домашняя работа в электронном виде, а также база электронных рабочих тетрадей и тренажёр по школьной программе.</a:t>
                      </a:r>
                      <a:endParaRPr sz="1900" b="0" i="0" u="none" strike="noStrike" cap="none" dirty="0">
                        <a:solidFill>
                          <a:srgbClr val="000000"/>
                        </a:solidFill>
                        <a:latin typeface="+mn-lt"/>
                        <a:ea typeface="Exo 2"/>
                        <a:cs typeface="Exo 2"/>
                        <a:sym typeface="Exo 2"/>
                      </a:endParaRPr>
                    </a:p>
                  </a:txBody>
                  <a:tcPr marL="78200" marR="78200" marT="82933" marB="82933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A97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A97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23079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  <a:tabLst/>
                        <a:defRPr/>
                      </a:pPr>
                      <a:r>
                        <a:rPr lang="ru-RU" sz="1900" b="0" i="0" u="none" strike="noStrike" cap="none" dirty="0" smtClean="0">
                          <a:solidFill>
                            <a:srgbClr val="000000"/>
                          </a:solidFill>
                          <a:latin typeface="+mn-lt"/>
                          <a:ea typeface="Exo 2"/>
                          <a:cs typeface="Exo 2"/>
                          <a:sym typeface="Exo 2"/>
                        </a:rPr>
                        <a:t>Мгновенная автоматическая проверка работ учеников по мере их выполнения</a:t>
                      </a:r>
                    </a:p>
                    <a:p>
                      <a:pPr marL="0" marR="0" lvl="0" indent="0" algn="l" rtl="0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b="0" i="0" u="none" strike="noStrike" cap="none" dirty="0">
                        <a:solidFill>
                          <a:srgbClr val="000000"/>
                        </a:solidFill>
                        <a:latin typeface="+mn-lt"/>
                        <a:ea typeface="Exo 2"/>
                        <a:cs typeface="Exo 2"/>
                        <a:sym typeface="Exo 2"/>
                      </a:endParaRPr>
                    </a:p>
                  </a:txBody>
                  <a:tcPr marL="78200" marR="78200" marT="82933" marB="82933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A97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A97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4402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  <a:tabLst/>
                        <a:defRPr/>
                      </a:pPr>
                      <a:r>
                        <a:rPr lang="ru-RU" sz="1900" b="0" i="0" u="none" strike="noStrike" cap="none" dirty="0" smtClean="0">
                          <a:solidFill>
                            <a:srgbClr val="000000"/>
                          </a:solidFill>
                          <a:latin typeface="+mn-lt"/>
                          <a:ea typeface="Exo 2"/>
                          <a:cs typeface="Exo 2"/>
                          <a:sym typeface="Exo 2"/>
                        </a:rPr>
                        <a:t>Возможность проанализировать знания и самоотдачу конкретного ученика </a:t>
                      </a:r>
                      <a:r>
                        <a:rPr lang="ru-RU" sz="1900" b="0" i="0" u="none" strike="noStrike" cap="none" baseline="0" dirty="0" smtClean="0">
                          <a:solidFill>
                            <a:srgbClr val="000000"/>
                          </a:solidFill>
                          <a:latin typeface="+mn-lt"/>
                          <a:ea typeface="Exo 2"/>
                          <a:cs typeface="Exo 2"/>
                          <a:sym typeface="Exo 2"/>
                        </a:rPr>
                        <a:t> </a:t>
                      </a:r>
                      <a:r>
                        <a:rPr lang="ru-RU" sz="1900" b="0" i="0" u="none" strike="noStrike" cap="none" dirty="0" smtClean="0">
                          <a:solidFill>
                            <a:srgbClr val="000000"/>
                          </a:solidFill>
                          <a:latin typeface="+mn-lt"/>
                          <a:ea typeface="Exo 2"/>
                          <a:cs typeface="Exo 2"/>
                          <a:sym typeface="Exo 2"/>
                        </a:rPr>
                        <a:t>или всего класса</a:t>
                      </a:r>
                    </a:p>
                    <a:p>
                      <a:pPr marL="0" marR="0" lvl="0" indent="0" algn="l" rtl="0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b="0" i="0" u="none" strike="noStrike" cap="none" dirty="0">
                        <a:solidFill>
                          <a:srgbClr val="000000"/>
                        </a:solidFill>
                        <a:latin typeface="+mn-lt"/>
                        <a:ea typeface="Exo 2"/>
                        <a:cs typeface="Exo 2"/>
                        <a:sym typeface="Exo 2"/>
                      </a:endParaRPr>
                    </a:p>
                  </a:txBody>
                  <a:tcPr marL="78200" marR="78200" marT="82933" marB="82933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A97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A97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40" name="Google Shape;140;p28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887433" y="636955"/>
            <a:ext cx="1673356" cy="246663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252249" y="4288222"/>
            <a:ext cx="374173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800" b="0" i="0" u="sng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Регистрация 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учителя требует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подтверждения либо через ЭЖ,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либо через связанный профиль.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7321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2"/>
          <p:cNvSpPr txBox="1"/>
          <p:nvPr/>
        </p:nvSpPr>
        <p:spPr>
          <a:xfrm>
            <a:off x="1702677" y="609601"/>
            <a:ext cx="6258909" cy="558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850" tIns="72850" rIns="72850" bIns="7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Exo 2 Regular"/>
                <a:cs typeface="Exo 2 Regular"/>
                <a:sym typeface="Exo 2 Regular"/>
              </a:rPr>
              <a:t>Предметы, представленные на платоформе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Exo 2 Regular"/>
              <a:cs typeface="Exo 2 Regular"/>
              <a:sym typeface="Exo 2 Regular"/>
            </a:endParaRPr>
          </a:p>
        </p:txBody>
      </p:sp>
      <p:pic>
        <p:nvPicPr>
          <p:cNvPr id="181" name="Google Shape;181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1153" y="1573480"/>
            <a:ext cx="7166072" cy="45407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351009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46;p29"/>
          <p:cNvGrpSpPr/>
          <p:nvPr/>
        </p:nvGrpSpPr>
        <p:grpSpPr>
          <a:xfrm>
            <a:off x="5742476" y="304314"/>
            <a:ext cx="2868597" cy="1393340"/>
            <a:chOff x="7414450" y="4831358"/>
            <a:chExt cx="3354300" cy="1139342"/>
          </a:xfrm>
        </p:grpSpPr>
        <p:sp>
          <p:nvSpPr>
            <p:cNvPr id="147" name="Google Shape;147;p29"/>
            <p:cNvSpPr txBox="1"/>
            <p:nvPr/>
          </p:nvSpPr>
          <p:spPr>
            <a:xfrm>
              <a:off x="7414450" y="5600800"/>
              <a:ext cx="2839800" cy="369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850" tIns="72850" rIns="72850" bIns="7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600"/>
                <a:buFont typeface="Arial"/>
                <a:buNone/>
                <a:tabLst/>
                <a:defRPr/>
              </a:pPr>
              <a:r>
                <a:rPr kumimoji="0" lang="ru" sz="2600" b="0" i="0" u="none" strike="noStrike" kern="0" cap="none" spc="0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Exo 2 Regular"/>
                  <a:ea typeface="Exo 2 Regular"/>
                  <a:cs typeface="Exo 2 Regular"/>
                  <a:sym typeface="Exo 2 Regular"/>
                </a:rPr>
                <a:t>учеников</a:t>
              </a:r>
              <a:endParaRPr kumimoji="0" sz="1100" b="0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Exo 2 Regular"/>
                <a:ea typeface="Exo 2 Regular"/>
                <a:cs typeface="Exo 2 Regular"/>
                <a:sym typeface="Exo 2 Regular"/>
              </a:endParaRPr>
            </a:p>
          </p:txBody>
        </p:sp>
        <p:sp>
          <p:nvSpPr>
            <p:cNvPr id="148" name="Google Shape;148;p29"/>
            <p:cNvSpPr txBox="1"/>
            <p:nvPr/>
          </p:nvSpPr>
          <p:spPr>
            <a:xfrm>
              <a:off x="7414450" y="4831358"/>
              <a:ext cx="3354300" cy="822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850" tIns="72850" rIns="72850" bIns="7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600"/>
                <a:buFont typeface="Arial"/>
                <a:buNone/>
                <a:tabLst/>
                <a:defRPr/>
              </a:pPr>
              <a:r>
                <a:rPr kumimoji="0" lang="ru" sz="2600" b="0" i="0" u="none" strike="noStrike" kern="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Exo 2 Regular"/>
                  <a:ea typeface="Exo 2 Regular"/>
                  <a:cs typeface="Exo 2 Regular"/>
                  <a:sym typeface="Exo 2 Regular"/>
                </a:rPr>
                <a:t>Повышение  успеваемости</a:t>
              </a:r>
              <a:endParaRPr kumimoji="0" sz="26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Exo 2 Regular"/>
                <a:ea typeface="Exo 2 Regular"/>
                <a:cs typeface="Exo 2 Regular"/>
                <a:sym typeface="Exo 2 Regular"/>
              </a:endParaRPr>
            </a:p>
          </p:txBody>
        </p:sp>
      </p:grpSp>
      <p:pic>
        <p:nvPicPr>
          <p:cNvPr id="149" name="Google Shape;149;p29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568950" y="346204"/>
            <a:ext cx="1680952" cy="205635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50" name="Google Shape;150;p29"/>
          <p:cNvGraphicFramePr/>
          <p:nvPr/>
        </p:nvGraphicFramePr>
        <p:xfrm>
          <a:off x="5366562" y="1926523"/>
          <a:ext cx="3323625" cy="4113499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32362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16013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" sz="1800" b="0" i="0" u="none" strike="noStrike" cap="none" baseline="0" dirty="0">
                          <a:solidFill>
                            <a:srgbClr val="000000"/>
                          </a:solidFill>
                          <a:latin typeface="+mn-lt"/>
                          <a:ea typeface="Exo 2"/>
                          <a:cs typeface="Exo 2"/>
                          <a:sym typeface="Exo 2"/>
                        </a:rPr>
                        <a:t>Мотивация на результат, соревнование внутри класса, школы</a:t>
                      </a:r>
                      <a:endParaRPr sz="1800" b="0" i="0" u="none" strike="noStrike" cap="none" baseline="0" dirty="0">
                        <a:solidFill>
                          <a:srgbClr val="000000"/>
                        </a:solidFill>
                        <a:latin typeface="+mn-lt"/>
                        <a:ea typeface="Exo 2"/>
                        <a:cs typeface="Exo 2"/>
                        <a:sym typeface="Exo 2"/>
                      </a:endParaRPr>
                    </a:p>
                  </a:txBody>
                  <a:tcPr marL="78200" marR="78200" marT="82933" marB="82933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A97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A97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16013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" sz="1800" b="0" i="0" u="none" strike="noStrike" cap="none" baseline="0" dirty="0">
                          <a:solidFill>
                            <a:srgbClr val="000000"/>
                          </a:solidFill>
                          <a:latin typeface="+mn-lt"/>
                          <a:ea typeface="Exo 2"/>
                          <a:cs typeface="Exo 2"/>
                          <a:sym typeface="Exo 2"/>
                        </a:rPr>
                        <a:t>Тренажёры для самостоятельной подготовки к ЕГЭ, ОГЭ и ВПР</a:t>
                      </a:r>
                      <a:endParaRPr sz="1800" b="0" i="0" u="none" strike="noStrike" cap="none" baseline="0" dirty="0">
                        <a:solidFill>
                          <a:srgbClr val="000000"/>
                        </a:solidFill>
                        <a:latin typeface="+mn-lt"/>
                        <a:ea typeface="Exo 2"/>
                        <a:cs typeface="Exo 2"/>
                        <a:sym typeface="Exo 2"/>
                      </a:endParaRPr>
                    </a:p>
                  </a:txBody>
                  <a:tcPr marL="78200" marR="78200" marT="82933" marB="82933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A97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A97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79323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" sz="1800" b="0" i="0" u="none" strike="noStrike" cap="none" baseline="0" dirty="0">
                          <a:solidFill>
                            <a:srgbClr val="000000"/>
                          </a:solidFill>
                          <a:latin typeface="+mn-lt"/>
                          <a:ea typeface="Exo 2"/>
                          <a:cs typeface="Exo 2"/>
                          <a:sym typeface="Exo 2"/>
                        </a:rPr>
                        <a:t>Обучение на собственных ошибках, разбор шагов решения заданий, неограниченное количество попыток с новыми вариантами</a:t>
                      </a:r>
                      <a:endParaRPr sz="1800" b="0" i="0" u="none" strike="noStrike" cap="none" baseline="0" dirty="0">
                        <a:solidFill>
                          <a:srgbClr val="000000"/>
                        </a:solidFill>
                        <a:latin typeface="+mn-lt"/>
                        <a:ea typeface="Exo 2"/>
                        <a:cs typeface="Exo 2"/>
                        <a:sym typeface="Exo 2"/>
                      </a:endParaRPr>
                    </a:p>
                  </a:txBody>
                  <a:tcPr marL="78200" marR="78200" marT="82933" marB="82933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A97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04953" y="2711669"/>
            <a:ext cx="5094664" cy="24622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ЯКласс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— удобный помощник для </a:t>
            </a:r>
            <a:r>
              <a:rPr kumimoji="0" lang="ru-RU" sz="1400" b="0" i="0" u="sng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идентифицированного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учителя.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Позволяет составлять проверочные работы для учащихся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с индивидуальными заданиями всего за пять минут.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Размещать проверочные работы в электронном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дневнике школьника.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Автоматизировать проверку и отчётность – оценки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сразу готовы для выставления в журнал!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При этом система позволяет отследить тенденции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в обучении каждого отдельного ученика.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0808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p12" descr="метапрезентация_графика_разделитель_02.pd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12"/>
          <p:cNvSpPr txBox="1"/>
          <p:nvPr/>
        </p:nvSpPr>
        <p:spPr>
          <a:xfrm>
            <a:off x="3133725" y="227313"/>
            <a:ext cx="5838750" cy="389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/>
          <a:p>
            <a:pPr defTabSz="342900">
              <a:lnSpc>
                <a:spcPct val="122448"/>
              </a:lnSpc>
              <a:buClr>
                <a:srgbClr val="201E1E"/>
              </a:buClr>
              <a:buSzPts val="4900"/>
            </a:pPr>
            <a:r>
              <a:rPr lang="ru-RU" sz="1650" dirty="0">
                <a:solidFill>
                  <a:srgbClr val="201E1E"/>
                </a:solidFill>
              </a:rPr>
              <a:t>-</a:t>
            </a:r>
            <a:r>
              <a:rPr lang="en-US" sz="1650" dirty="0">
                <a:solidFill>
                  <a:srgbClr val="201E1E"/>
                </a:solidFill>
              </a:rPr>
              <a:t> </a:t>
            </a:r>
            <a:r>
              <a:rPr lang="ru-RU" sz="1650" dirty="0" err="1">
                <a:solidFill>
                  <a:srgbClr val="201E1E"/>
                </a:solidFill>
              </a:rPr>
              <a:t>Э</a:t>
            </a:r>
            <a:r>
              <a:rPr lang="en-US" sz="1650" dirty="0" err="1">
                <a:solidFill>
                  <a:srgbClr val="201E1E"/>
                </a:solidFill>
              </a:rPr>
              <a:t>то</a:t>
            </a:r>
            <a:r>
              <a:rPr lang="en-US" sz="1650" dirty="0">
                <a:solidFill>
                  <a:srgbClr val="201E1E"/>
                </a:solidFill>
              </a:rPr>
              <a:t> </a:t>
            </a:r>
            <a:r>
              <a:rPr lang="en-US" sz="1650" dirty="0" err="1">
                <a:solidFill>
                  <a:srgbClr val="201E1E"/>
                </a:solidFill>
              </a:rPr>
              <a:t>бесплатный</a:t>
            </a:r>
            <a:r>
              <a:rPr lang="en-US" sz="1650" dirty="0">
                <a:solidFill>
                  <a:srgbClr val="201E1E"/>
                </a:solidFill>
              </a:rPr>
              <a:t> </a:t>
            </a:r>
            <a:r>
              <a:rPr lang="en-US" sz="1650" dirty="0" err="1">
                <a:solidFill>
                  <a:srgbClr val="201E1E"/>
                </a:solidFill>
              </a:rPr>
              <a:t>сервис</a:t>
            </a:r>
            <a:r>
              <a:rPr lang="en-US" sz="1650" dirty="0">
                <a:solidFill>
                  <a:srgbClr val="201E1E"/>
                </a:solidFill>
              </a:rPr>
              <a:t> </a:t>
            </a:r>
            <a:r>
              <a:rPr lang="en-US" sz="1650" dirty="0" err="1">
                <a:solidFill>
                  <a:srgbClr val="201E1E"/>
                </a:solidFill>
              </a:rPr>
              <a:t>для</a:t>
            </a:r>
            <a:r>
              <a:rPr lang="en-US" sz="1650" dirty="0">
                <a:solidFill>
                  <a:srgbClr val="201E1E"/>
                </a:solidFill>
              </a:rPr>
              <a:t> </a:t>
            </a:r>
            <a:r>
              <a:rPr lang="en-US" sz="1650" dirty="0" err="1">
                <a:solidFill>
                  <a:srgbClr val="201E1E"/>
                </a:solidFill>
              </a:rPr>
              <a:t>учителей</a:t>
            </a:r>
            <a:r>
              <a:rPr lang="en-US" sz="1650" dirty="0">
                <a:solidFill>
                  <a:srgbClr val="201E1E"/>
                </a:solidFill>
              </a:rPr>
              <a:t> 1-5 </a:t>
            </a:r>
            <a:r>
              <a:rPr lang="en-US" sz="1650" dirty="0" err="1">
                <a:solidFill>
                  <a:srgbClr val="201E1E"/>
                </a:solidFill>
              </a:rPr>
              <a:t>классов</a:t>
            </a:r>
            <a:r>
              <a:rPr lang="en-US" sz="1650" dirty="0">
                <a:solidFill>
                  <a:srgbClr val="201E1E"/>
                </a:solidFill>
              </a:rPr>
              <a:t> с </a:t>
            </a:r>
            <a:r>
              <a:rPr lang="en-US" sz="1650" dirty="0" err="1">
                <a:solidFill>
                  <a:srgbClr val="201E1E"/>
                </a:solidFill>
              </a:rPr>
              <a:t>заданиями</a:t>
            </a:r>
            <a:r>
              <a:rPr lang="en-US" sz="1650" dirty="0">
                <a:solidFill>
                  <a:srgbClr val="201E1E"/>
                </a:solidFill>
              </a:rPr>
              <a:t> </a:t>
            </a:r>
            <a:r>
              <a:rPr lang="en-US" sz="1650" dirty="0" err="1">
                <a:solidFill>
                  <a:srgbClr val="201E1E"/>
                </a:solidFill>
              </a:rPr>
              <a:t>по</a:t>
            </a:r>
            <a:r>
              <a:rPr lang="en-US" sz="1650" dirty="0">
                <a:solidFill>
                  <a:srgbClr val="201E1E"/>
                </a:solidFill>
              </a:rPr>
              <a:t> </a:t>
            </a:r>
            <a:r>
              <a:rPr lang="en-US" sz="1650" dirty="0" err="1">
                <a:solidFill>
                  <a:srgbClr val="201E1E"/>
                </a:solidFill>
              </a:rPr>
              <a:t>русскому</a:t>
            </a:r>
            <a:r>
              <a:rPr lang="en-US" sz="1650" dirty="0">
                <a:solidFill>
                  <a:srgbClr val="201E1E"/>
                </a:solidFill>
              </a:rPr>
              <a:t> </a:t>
            </a:r>
            <a:r>
              <a:rPr lang="en-US" sz="1650" dirty="0" err="1">
                <a:solidFill>
                  <a:srgbClr val="201E1E"/>
                </a:solidFill>
              </a:rPr>
              <a:t>языку</a:t>
            </a:r>
            <a:r>
              <a:rPr lang="en-US" sz="1650" dirty="0">
                <a:solidFill>
                  <a:srgbClr val="201E1E"/>
                </a:solidFill>
              </a:rPr>
              <a:t> и </a:t>
            </a:r>
            <a:r>
              <a:rPr lang="en-US" sz="1650" dirty="0" err="1">
                <a:solidFill>
                  <a:srgbClr val="201E1E"/>
                </a:solidFill>
              </a:rPr>
              <a:t>математике</a:t>
            </a:r>
            <a:r>
              <a:rPr lang="en-US" sz="1650" dirty="0">
                <a:solidFill>
                  <a:srgbClr val="201E1E"/>
                </a:solidFill>
              </a:rPr>
              <a:t> с </a:t>
            </a:r>
            <a:r>
              <a:rPr lang="en-US" sz="1650" dirty="0" err="1">
                <a:solidFill>
                  <a:srgbClr val="201E1E"/>
                </a:solidFill>
              </a:rPr>
              <a:t>автоматической</a:t>
            </a:r>
            <a:r>
              <a:rPr lang="en-US" sz="1650" dirty="0">
                <a:solidFill>
                  <a:srgbClr val="201E1E"/>
                </a:solidFill>
              </a:rPr>
              <a:t> </a:t>
            </a:r>
            <a:r>
              <a:rPr lang="en-US" sz="1650" dirty="0" err="1">
                <a:solidFill>
                  <a:srgbClr val="201E1E"/>
                </a:solidFill>
              </a:rPr>
              <a:t>проверкой</a:t>
            </a:r>
            <a:r>
              <a:rPr lang="en-US" sz="1650" dirty="0">
                <a:solidFill>
                  <a:srgbClr val="201E1E"/>
                </a:solidFill>
              </a:rPr>
              <a:t> и </a:t>
            </a:r>
            <a:r>
              <a:rPr lang="en-US" sz="1650" dirty="0" err="1">
                <a:solidFill>
                  <a:srgbClr val="201E1E"/>
                </a:solidFill>
              </a:rPr>
              <a:t>мгновенной</a:t>
            </a:r>
            <a:r>
              <a:rPr lang="en-US" sz="1650" dirty="0">
                <a:solidFill>
                  <a:srgbClr val="201E1E"/>
                </a:solidFill>
              </a:rPr>
              <a:t> </a:t>
            </a:r>
            <a:r>
              <a:rPr lang="en-US" sz="1650" dirty="0" err="1">
                <a:solidFill>
                  <a:srgbClr val="201E1E"/>
                </a:solidFill>
              </a:rPr>
              <a:t>обратной</a:t>
            </a:r>
            <a:r>
              <a:rPr lang="en-US" sz="1650" dirty="0">
                <a:solidFill>
                  <a:srgbClr val="201E1E"/>
                </a:solidFill>
              </a:rPr>
              <a:t> </a:t>
            </a:r>
            <a:r>
              <a:rPr lang="en-US" sz="1650" dirty="0" err="1">
                <a:solidFill>
                  <a:srgbClr val="201E1E"/>
                </a:solidFill>
              </a:rPr>
              <a:t>связью</a:t>
            </a:r>
            <a:r>
              <a:rPr lang="en-US" sz="1650" dirty="0">
                <a:solidFill>
                  <a:srgbClr val="201E1E"/>
                </a:solidFill>
              </a:rPr>
              <a:t> </a:t>
            </a:r>
            <a:r>
              <a:rPr lang="en-US" sz="1650" dirty="0" err="1">
                <a:solidFill>
                  <a:srgbClr val="201E1E"/>
                </a:solidFill>
              </a:rPr>
              <a:t>для</a:t>
            </a:r>
            <a:r>
              <a:rPr lang="en-US" sz="1650" dirty="0">
                <a:solidFill>
                  <a:srgbClr val="201E1E"/>
                </a:solidFill>
              </a:rPr>
              <a:t> </a:t>
            </a:r>
            <a:r>
              <a:rPr lang="en-US" sz="1650" dirty="0" err="1">
                <a:solidFill>
                  <a:srgbClr val="201E1E"/>
                </a:solidFill>
              </a:rPr>
              <a:t>ребёнка</a:t>
            </a:r>
            <a:r>
              <a:rPr lang="en-US" sz="1650" dirty="0">
                <a:solidFill>
                  <a:srgbClr val="201E1E"/>
                </a:solidFill>
              </a:rPr>
              <a:t>.</a:t>
            </a:r>
            <a:endParaRPr sz="1650" dirty="0">
              <a:ea typeface="Helvetica Neue"/>
              <a:cs typeface="Helvetica Neue"/>
              <a:sym typeface="Helvetica Neue"/>
            </a:endParaRPr>
          </a:p>
          <a:p>
            <a:pPr defTabSz="342900">
              <a:lnSpc>
                <a:spcPct val="122448"/>
              </a:lnSpc>
              <a:buClr>
                <a:srgbClr val="201E1E"/>
              </a:buClr>
              <a:buSzPts val="4900"/>
              <a:buFontTx/>
              <a:buChar char="-"/>
            </a:pPr>
            <a:r>
              <a:rPr lang="en-US" sz="1650" dirty="0" err="1">
                <a:solidFill>
                  <a:srgbClr val="201E1E"/>
                </a:solidFill>
              </a:rPr>
              <a:t>Яндекс.Учебник</a:t>
            </a:r>
            <a:r>
              <a:rPr lang="en-US" sz="1650" dirty="0">
                <a:solidFill>
                  <a:srgbClr val="201E1E"/>
                </a:solidFill>
              </a:rPr>
              <a:t> </a:t>
            </a:r>
            <a:r>
              <a:rPr lang="en-US" sz="1650" dirty="0" err="1">
                <a:solidFill>
                  <a:srgbClr val="201E1E"/>
                </a:solidFill>
              </a:rPr>
              <a:t>позволяет</a:t>
            </a:r>
            <a:r>
              <a:rPr lang="en-US" sz="1650" dirty="0">
                <a:solidFill>
                  <a:srgbClr val="201E1E"/>
                </a:solidFill>
              </a:rPr>
              <a:t> </a:t>
            </a:r>
            <a:r>
              <a:rPr lang="en-US" sz="1650" dirty="0" err="1">
                <a:solidFill>
                  <a:srgbClr val="201E1E"/>
                </a:solidFill>
              </a:rPr>
              <a:t>учителю</a:t>
            </a:r>
            <a:r>
              <a:rPr lang="en-US" sz="1650" dirty="0">
                <a:solidFill>
                  <a:srgbClr val="201E1E"/>
                </a:solidFill>
              </a:rPr>
              <a:t/>
            </a:r>
            <a:br>
              <a:rPr lang="en-US" sz="1650" dirty="0">
                <a:solidFill>
                  <a:srgbClr val="201E1E"/>
                </a:solidFill>
              </a:rPr>
            </a:br>
            <a:r>
              <a:rPr lang="en-US" sz="1650" dirty="0" err="1">
                <a:solidFill>
                  <a:srgbClr val="201E1E"/>
                </a:solidFill>
              </a:rPr>
              <a:t>экономить</a:t>
            </a:r>
            <a:r>
              <a:rPr lang="en-US" sz="1650" dirty="0">
                <a:solidFill>
                  <a:srgbClr val="201E1E"/>
                </a:solidFill>
              </a:rPr>
              <a:t> </a:t>
            </a:r>
            <a:r>
              <a:rPr lang="en-US" sz="1650" dirty="0" err="1">
                <a:solidFill>
                  <a:srgbClr val="201E1E"/>
                </a:solidFill>
              </a:rPr>
              <a:t>время</a:t>
            </a:r>
            <a:r>
              <a:rPr lang="en-US" sz="1650" dirty="0">
                <a:solidFill>
                  <a:srgbClr val="201E1E"/>
                </a:solidFill>
              </a:rPr>
              <a:t> </a:t>
            </a:r>
            <a:r>
              <a:rPr lang="en-US" sz="1650" dirty="0" err="1">
                <a:solidFill>
                  <a:srgbClr val="201E1E"/>
                </a:solidFill>
              </a:rPr>
              <a:t>на</a:t>
            </a:r>
            <a:r>
              <a:rPr lang="en-US" sz="1650" dirty="0">
                <a:solidFill>
                  <a:srgbClr val="201E1E"/>
                </a:solidFill>
              </a:rPr>
              <a:t> </a:t>
            </a:r>
            <a:r>
              <a:rPr lang="en-US" sz="1650" dirty="0" err="1">
                <a:solidFill>
                  <a:srgbClr val="201E1E"/>
                </a:solidFill>
              </a:rPr>
              <a:t>рутине</a:t>
            </a:r>
            <a:r>
              <a:rPr lang="en-US" sz="1650" dirty="0">
                <a:solidFill>
                  <a:srgbClr val="201E1E"/>
                </a:solidFill>
              </a:rPr>
              <a:t> и </a:t>
            </a:r>
            <a:r>
              <a:rPr lang="en-US" sz="1650" dirty="0" err="1">
                <a:solidFill>
                  <a:srgbClr val="201E1E"/>
                </a:solidFill>
              </a:rPr>
              <a:t>работать</a:t>
            </a:r>
            <a:r>
              <a:rPr lang="en-US" sz="1650" dirty="0">
                <a:solidFill>
                  <a:srgbClr val="201E1E"/>
                </a:solidFill>
              </a:rPr>
              <a:t/>
            </a:r>
            <a:br>
              <a:rPr lang="en-US" sz="1650" dirty="0">
                <a:solidFill>
                  <a:srgbClr val="201E1E"/>
                </a:solidFill>
              </a:rPr>
            </a:br>
            <a:r>
              <a:rPr lang="en-US" sz="1650" dirty="0">
                <a:solidFill>
                  <a:srgbClr val="201E1E"/>
                </a:solidFill>
              </a:rPr>
              <a:t>с </a:t>
            </a:r>
            <a:r>
              <a:rPr lang="en-US" sz="1650" dirty="0" err="1">
                <a:solidFill>
                  <a:srgbClr val="201E1E"/>
                </a:solidFill>
              </a:rPr>
              <a:t>индивидуальными</a:t>
            </a:r>
            <a:r>
              <a:rPr lang="en-US" sz="1650" dirty="0">
                <a:solidFill>
                  <a:srgbClr val="201E1E"/>
                </a:solidFill>
              </a:rPr>
              <a:t> </a:t>
            </a:r>
            <a:r>
              <a:rPr lang="en-US" sz="1650" dirty="0" err="1">
                <a:solidFill>
                  <a:srgbClr val="201E1E"/>
                </a:solidFill>
              </a:rPr>
              <a:t>траекториями</a:t>
            </a:r>
            <a:r>
              <a:rPr lang="en-US" sz="1650" dirty="0">
                <a:solidFill>
                  <a:srgbClr val="201E1E"/>
                </a:solidFill>
              </a:rPr>
              <a:t> </a:t>
            </a:r>
            <a:r>
              <a:rPr lang="en-US" sz="1650" dirty="0" err="1">
                <a:solidFill>
                  <a:srgbClr val="201E1E"/>
                </a:solidFill>
              </a:rPr>
              <a:t>каждого</a:t>
            </a:r>
            <a:r>
              <a:rPr lang="en-US" sz="1650" dirty="0">
                <a:solidFill>
                  <a:srgbClr val="201E1E"/>
                </a:solidFill>
              </a:rPr>
              <a:t> </a:t>
            </a:r>
            <a:r>
              <a:rPr lang="en-US" sz="1650" dirty="0" err="1">
                <a:solidFill>
                  <a:srgbClr val="201E1E"/>
                </a:solidFill>
              </a:rPr>
              <a:t>ребёнка</a:t>
            </a:r>
            <a:r>
              <a:rPr lang="en-US" sz="1650" dirty="0">
                <a:solidFill>
                  <a:srgbClr val="201E1E"/>
                </a:solidFill>
              </a:rPr>
              <a:t>.</a:t>
            </a:r>
            <a:endParaRPr lang="ru-RU" sz="1650" dirty="0">
              <a:solidFill>
                <a:srgbClr val="201E1E"/>
              </a:solidFill>
            </a:endParaRPr>
          </a:p>
          <a:p>
            <a:pPr defTabSz="342900">
              <a:lnSpc>
                <a:spcPct val="122448"/>
              </a:lnSpc>
              <a:buClr>
                <a:srgbClr val="201E1E"/>
              </a:buClr>
              <a:buSzPts val="4900"/>
              <a:buFontTx/>
              <a:buChar char="-"/>
            </a:pPr>
            <a:r>
              <a:rPr lang="ru-RU" sz="1650" dirty="0">
                <a:solidFill>
                  <a:srgbClr val="201E1E"/>
                </a:solidFill>
              </a:rPr>
              <a:t> Все материалы разработаны с учетом ПООП и соответствуют ФГОС НОО.</a:t>
            </a:r>
          </a:p>
          <a:p>
            <a:pPr defTabSz="342900">
              <a:lnSpc>
                <a:spcPct val="122448"/>
              </a:lnSpc>
              <a:buClr>
                <a:srgbClr val="201E1E"/>
              </a:buClr>
              <a:buSzPts val="4900"/>
              <a:buFontTx/>
              <a:buChar char="-"/>
            </a:pPr>
            <a:endParaRPr lang="ru-RU" sz="1650" dirty="0">
              <a:solidFill>
                <a:srgbClr val="201E1E"/>
              </a:solidFill>
              <a:ea typeface="Helvetica Neue"/>
              <a:cs typeface="Helvetica Neue"/>
              <a:sym typeface="Helvetica Neue"/>
            </a:endParaRPr>
          </a:p>
          <a:p>
            <a:pPr defTabSz="342900">
              <a:lnSpc>
                <a:spcPct val="122448"/>
              </a:lnSpc>
              <a:buClr>
                <a:srgbClr val="201E1E"/>
              </a:buClr>
              <a:buSzPts val="4900"/>
              <a:buFontTx/>
              <a:buChar char="-"/>
            </a:pPr>
            <a:r>
              <a:rPr lang="ru-RU" sz="1650" dirty="0">
                <a:solidFill>
                  <a:srgbClr val="201E1E"/>
                </a:solidFill>
                <a:ea typeface="Helvetica Neue"/>
                <a:cs typeface="Helvetica Neue"/>
                <a:sym typeface="Helvetica Neue"/>
              </a:rPr>
              <a:t> Учитель регистрирует </a:t>
            </a:r>
            <a:r>
              <a:rPr lang="ru-RU" sz="1650" dirty="0" err="1">
                <a:solidFill>
                  <a:srgbClr val="201E1E"/>
                </a:solidFill>
                <a:ea typeface="Helvetica Neue"/>
                <a:cs typeface="Helvetica Neue"/>
                <a:sym typeface="Helvetica Neue"/>
              </a:rPr>
              <a:t>аккаунт</a:t>
            </a:r>
            <a:r>
              <a:rPr lang="ru-RU" sz="1650" dirty="0">
                <a:solidFill>
                  <a:srgbClr val="201E1E"/>
                </a:solidFill>
                <a:ea typeface="Helvetica Neue"/>
                <a:cs typeface="Helvetica Neue"/>
                <a:sym typeface="Helvetica Neue"/>
              </a:rPr>
              <a:t> и создает класс. Платформа формирует пароли и логины для обучающихся. </a:t>
            </a:r>
            <a:r>
              <a:rPr lang="ru-RU" sz="1650" dirty="0"/>
              <a:t>Каждый ученик получает код доступа и использует его для входа.</a:t>
            </a:r>
            <a:r>
              <a:rPr lang="ru-RU" sz="1650" dirty="0">
                <a:solidFill>
                  <a:srgbClr val="201E1E"/>
                </a:solidFill>
                <a:ea typeface="Helvetica Neue"/>
                <a:cs typeface="Helvetica Neue"/>
                <a:sym typeface="Helvetica Neue"/>
              </a:rPr>
              <a:t> </a:t>
            </a:r>
            <a:endParaRPr lang="ru-RU" sz="1650" dirty="0">
              <a:ea typeface="Helvetica Neue"/>
              <a:cs typeface="Helvetica Neue"/>
              <a:sym typeface="Helvetica Neue"/>
            </a:endParaRPr>
          </a:p>
          <a:p>
            <a:pPr defTabSz="342900">
              <a:lnSpc>
                <a:spcPct val="122448"/>
              </a:lnSpc>
              <a:buClr>
                <a:srgbClr val="201E1E"/>
              </a:buClr>
              <a:buSzPts val="4900"/>
              <a:buFontTx/>
              <a:buChar char="-"/>
            </a:pPr>
            <a:endParaRPr sz="1800" dirty="0"/>
          </a:p>
        </p:txBody>
      </p:sp>
      <p:sp>
        <p:nvSpPr>
          <p:cNvPr id="55" name="Google Shape;55;p12"/>
          <p:cNvSpPr txBox="1"/>
          <p:nvPr/>
        </p:nvSpPr>
        <p:spPr>
          <a:xfrm>
            <a:off x="164552" y="186845"/>
            <a:ext cx="2600325" cy="487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/>
          <a:p>
            <a:pPr defTabSz="342900">
              <a:buClr>
                <a:srgbClr val="201E1E"/>
              </a:buClr>
              <a:buSzPts val="6800"/>
            </a:pPr>
            <a:r>
              <a:rPr lang="en-US" sz="2550">
                <a:solidFill>
                  <a:srgbClr val="201E1E"/>
                </a:solidFill>
                <a:latin typeface="Georgia"/>
                <a:ea typeface="Georgia"/>
                <a:cs typeface="Georgia"/>
                <a:sym typeface="Georgia"/>
              </a:rPr>
              <a:t>Яндекс.Учебник</a:t>
            </a:r>
            <a:endParaRPr sz="2550">
              <a:solidFill>
                <a:srgbClr val="201E1E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7" name="Google Shape;57;p12"/>
          <p:cNvSpPr txBox="1">
            <a:spLocks noGrp="1"/>
          </p:cNvSpPr>
          <p:nvPr>
            <p:ph type="sldNum" idx="12"/>
          </p:nvPr>
        </p:nvSpPr>
        <p:spPr>
          <a:xfrm>
            <a:off x="207860" y="6337618"/>
            <a:ext cx="81152" cy="291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/>
          <a:p>
            <a:pPr defTabSz="342900">
              <a:lnSpc>
                <a:spcPct val="281250"/>
              </a:lnSpc>
              <a:buClr>
                <a:srgbClr val="201E1E"/>
              </a:buClr>
              <a:buSzPts val="1600"/>
            </a:pPr>
            <a:fld id="{00000000-1234-1234-1234-123412341234}" type="slidenum">
              <a:rPr lang="en-US" sz="600">
                <a:solidFill>
                  <a:srgbClr val="201E1E"/>
                </a:solidFill>
                <a:latin typeface="Arial"/>
                <a:ea typeface="Arial"/>
                <a:cs typeface="Arial"/>
                <a:sym typeface="Arial"/>
              </a:rPr>
              <a:pPr defTabSz="342900">
                <a:lnSpc>
                  <a:spcPct val="281250"/>
                </a:lnSpc>
                <a:buClr>
                  <a:srgbClr val="201E1E"/>
                </a:buClr>
                <a:buSzPts val="1600"/>
              </a:pPr>
              <a:t>13</a:t>
            </a:fld>
            <a:endParaRPr sz="600">
              <a:solidFill>
                <a:srgbClr val="201E1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3" name="Google Shape;63;p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4550" y="1004837"/>
            <a:ext cx="2600325" cy="19527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942803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3" descr="метапрезентация_графика_разделитель_01.pd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3"/>
          <p:cNvSpPr txBox="1"/>
          <p:nvPr/>
        </p:nvSpPr>
        <p:spPr>
          <a:xfrm rot="-5400000">
            <a:off x="-987567" y="4959264"/>
            <a:ext cx="2388000" cy="218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/>
          <a:p>
            <a:pPr defTabSz="342900">
              <a:lnSpc>
                <a:spcPct val="281250"/>
              </a:lnSpc>
              <a:buClr>
                <a:srgbClr val="201E1E"/>
              </a:buClr>
              <a:buSzPts val="1600"/>
            </a:pPr>
            <a:r>
              <a:rPr lang="en-US" sz="600">
                <a:solidFill>
                  <a:srgbClr val="201E1E"/>
                </a:solidFill>
              </a:rPr>
              <a:t>Задания Яндекс.Учебника</a:t>
            </a:r>
            <a:endParaRPr sz="600">
              <a:solidFill>
                <a:srgbClr val="201E1E"/>
              </a:solidFill>
            </a:endParaRPr>
          </a:p>
        </p:txBody>
      </p:sp>
      <p:sp>
        <p:nvSpPr>
          <p:cNvPr id="71" name="Google Shape;71;p13"/>
          <p:cNvSpPr txBox="1"/>
          <p:nvPr/>
        </p:nvSpPr>
        <p:spPr>
          <a:xfrm>
            <a:off x="170511" y="620689"/>
            <a:ext cx="2598638" cy="4417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/>
          <a:p>
            <a:pPr algn="ctr" defTabSz="342900">
              <a:lnSpc>
                <a:spcPct val="110000"/>
              </a:lnSpc>
              <a:buSzPts val="2400"/>
            </a:pPr>
            <a:r>
              <a:rPr lang="en-US" sz="1800" dirty="0" err="1"/>
              <a:t>Задания</a:t>
            </a:r>
            <a:r>
              <a:rPr lang="en-US" sz="1800" dirty="0"/>
              <a:t> </a:t>
            </a:r>
            <a:r>
              <a:rPr lang="en-US" sz="1800" dirty="0" err="1"/>
              <a:t>Яндекс.Учебника</a:t>
            </a:r>
            <a:r>
              <a:rPr lang="en-US" sz="1800" dirty="0"/>
              <a:t> </a:t>
            </a:r>
            <a:r>
              <a:rPr lang="en-US" sz="1800" dirty="0" err="1"/>
              <a:t>формируют</a:t>
            </a:r>
            <a:r>
              <a:rPr lang="en-US" sz="1800" dirty="0"/>
              <a:t> </a:t>
            </a:r>
            <a:r>
              <a:rPr lang="en-US" sz="1800" dirty="0" err="1"/>
              <a:t>предметные</a:t>
            </a:r>
            <a:r>
              <a:rPr lang="en-US" sz="1800" dirty="0"/>
              <a:t> и </a:t>
            </a:r>
            <a:r>
              <a:rPr lang="en-US" sz="1800" dirty="0" err="1"/>
              <a:t>метапредметные</a:t>
            </a:r>
            <a:r>
              <a:rPr lang="en-US" sz="1800" dirty="0"/>
              <a:t> </a:t>
            </a:r>
            <a:r>
              <a:rPr lang="en-US" sz="1800" dirty="0" err="1"/>
              <a:t>умения</a:t>
            </a:r>
            <a:r>
              <a:rPr lang="en-US" sz="1800" dirty="0"/>
              <a:t>.</a:t>
            </a:r>
            <a:endParaRPr sz="1800" dirty="0"/>
          </a:p>
        </p:txBody>
      </p:sp>
      <p:pic>
        <p:nvPicPr>
          <p:cNvPr id="76" name="Google Shape;76;p13" descr="Image"/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3144796" y="759497"/>
            <a:ext cx="110585" cy="177644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3" descr="Image"/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3144796" y="1523707"/>
            <a:ext cx="110585" cy="177644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3" descr="Image"/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3144796" y="1891815"/>
            <a:ext cx="110585" cy="177644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3" descr="Image"/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3144796" y="3063475"/>
            <a:ext cx="110585" cy="177644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3" descr="Image"/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3144796" y="3442210"/>
            <a:ext cx="110585" cy="177644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3" descr="Image"/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3144796" y="3819002"/>
            <a:ext cx="110585" cy="177644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3" descr="Image"/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3144796" y="4197078"/>
            <a:ext cx="110585" cy="177644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3" descr="Image"/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3144796" y="4576337"/>
            <a:ext cx="110585" cy="177644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3" descr="Image"/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3144796" y="4954938"/>
            <a:ext cx="110585" cy="177644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3" descr="Image"/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3144796" y="5333539"/>
            <a:ext cx="110585" cy="177644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3"/>
          <p:cNvSpPr txBox="1">
            <a:spLocks noGrp="1"/>
          </p:cNvSpPr>
          <p:nvPr>
            <p:ph type="sldNum" idx="12"/>
          </p:nvPr>
        </p:nvSpPr>
        <p:spPr>
          <a:xfrm>
            <a:off x="207860" y="6337617"/>
            <a:ext cx="81113" cy="2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/>
          <a:p>
            <a:pPr defTabSz="342900">
              <a:lnSpc>
                <a:spcPct val="281250"/>
              </a:lnSpc>
              <a:buClr>
                <a:srgbClr val="201E1E"/>
              </a:buClr>
              <a:buSzPts val="1600"/>
            </a:pPr>
            <a:fld id="{00000000-1234-1234-1234-123412341234}" type="slidenum">
              <a:rPr lang="en-US" sz="600">
                <a:solidFill>
                  <a:srgbClr val="201E1E"/>
                </a:solidFill>
                <a:latin typeface="Arial"/>
                <a:ea typeface="Arial"/>
                <a:cs typeface="Arial"/>
                <a:sym typeface="Arial"/>
              </a:rPr>
              <a:pPr defTabSz="342900">
                <a:lnSpc>
                  <a:spcPct val="281250"/>
                </a:lnSpc>
                <a:buClr>
                  <a:srgbClr val="201E1E"/>
                </a:buClr>
                <a:buSzPts val="1600"/>
              </a:pPr>
              <a:t>14</a:t>
            </a:fld>
            <a:endParaRPr sz="600">
              <a:solidFill>
                <a:srgbClr val="201E1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3"/>
          <p:cNvSpPr txBox="1"/>
          <p:nvPr/>
        </p:nvSpPr>
        <p:spPr>
          <a:xfrm>
            <a:off x="3251476" y="1"/>
            <a:ext cx="5892525" cy="5834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84" tIns="34284" rIns="34284" bIns="34284" anchor="ctr" anchorCtr="0">
            <a:noAutofit/>
          </a:bodyPr>
          <a:lstStyle/>
          <a:p>
            <a:pPr marL="171450" marR="171450" defTabSz="342900">
              <a:lnSpc>
                <a:spcPct val="114285"/>
              </a:lnSpc>
              <a:spcBef>
                <a:spcPts val="113"/>
              </a:spcBef>
            </a:pPr>
            <a:endParaRPr sz="1200" dirty="0">
              <a:solidFill>
                <a:srgbClr val="12273D"/>
              </a:solidFill>
              <a:highlight>
                <a:srgbClr val="FFFFFF"/>
              </a:highlight>
            </a:endParaRPr>
          </a:p>
          <a:p>
            <a:pPr marL="171450" marR="171450" defTabSz="342900">
              <a:lnSpc>
                <a:spcPct val="147000"/>
              </a:lnSpc>
              <a:spcBef>
                <a:spcPts val="1013"/>
              </a:spcBef>
            </a:pPr>
            <a:endParaRPr sz="1200" dirty="0">
              <a:solidFill>
                <a:srgbClr val="12273D"/>
              </a:solidFill>
              <a:highlight>
                <a:srgbClr val="FFFFFF"/>
              </a:highlight>
            </a:endParaRPr>
          </a:p>
          <a:p>
            <a:pPr marL="114300" marR="142875" defTabSz="342900">
              <a:lnSpc>
                <a:spcPct val="211764"/>
              </a:lnSpc>
            </a:pPr>
            <a:r>
              <a:rPr lang="en-US" sz="1200" dirty="0"/>
              <a:t>1</a:t>
            </a:r>
            <a:r>
              <a:rPr lang="ru-RU" sz="1200" dirty="0"/>
              <a:t>. Учитель подбирает задания для обучающихся из более чем 35 000 карточек, используя удобный и понятный рубрикатор. Задания разбиты по разделам и темам. </a:t>
            </a:r>
            <a:r>
              <a:rPr lang="en-US" sz="1200" dirty="0"/>
              <a:t>.</a:t>
            </a:r>
            <a:endParaRPr sz="1200" dirty="0"/>
          </a:p>
          <a:p>
            <a:pPr marL="114300" marR="142875" defTabSz="342900">
              <a:lnSpc>
                <a:spcPct val="211764"/>
              </a:lnSpc>
            </a:pPr>
            <a:r>
              <a:rPr lang="en-US" sz="1200" dirty="0"/>
              <a:t>2</a:t>
            </a:r>
            <a:r>
              <a:rPr lang="ru-RU" sz="1200" dirty="0"/>
              <a:t>. Учитель получает э</a:t>
            </a:r>
            <a:r>
              <a:rPr lang="en-US" sz="1200" dirty="0" err="1"/>
              <a:t>кономи</a:t>
            </a:r>
            <a:r>
              <a:rPr lang="ru-RU" sz="1200" dirty="0" err="1"/>
              <a:t>ю</a:t>
            </a:r>
            <a:r>
              <a:rPr lang="en-US" sz="1200" dirty="0"/>
              <a:t> </a:t>
            </a:r>
            <a:r>
              <a:rPr lang="en-US" sz="1200" dirty="0" err="1"/>
              <a:t>времени</a:t>
            </a:r>
            <a:r>
              <a:rPr lang="en-US" sz="1200" dirty="0"/>
              <a:t> </a:t>
            </a:r>
            <a:r>
              <a:rPr lang="en-US" sz="1200" dirty="0" err="1"/>
              <a:t>на</a:t>
            </a:r>
            <a:r>
              <a:rPr lang="en-US" sz="1200" dirty="0"/>
              <a:t> </a:t>
            </a:r>
            <a:r>
              <a:rPr lang="en-US" sz="1200" dirty="0" err="1"/>
              <a:t>проверке</a:t>
            </a:r>
            <a:r>
              <a:rPr lang="en-US" sz="1200" dirty="0"/>
              <a:t> </a:t>
            </a:r>
            <a:r>
              <a:rPr lang="en-US" sz="1200" dirty="0" err="1"/>
              <a:t>заданий</a:t>
            </a:r>
            <a:r>
              <a:rPr lang="en-US" sz="1200" dirty="0"/>
              <a:t> и </a:t>
            </a:r>
            <a:r>
              <a:rPr lang="en-US" sz="1200" dirty="0" err="1"/>
              <a:t>подготовке</a:t>
            </a:r>
            <a:r>
              <a:rPr lang="ru-RU" sz="1200" dirty="0"/>
              <a:t> </a:t>
            </a:r>
            <a:r>
              <a:rPr lang="en-US" sz="1200" dirty="0"/>
              <a:t>к </a:t>
            </a:r>
            <a:r>
              <a:rPr lang="en-US" sz="1200" dirty="0" err="1"/>
              <a:t>урокам</a:t>
            </a:r>
            <a:r>
              <a:rPr lang="ru-RU" sz="1200" dirty="0"/>
              <a:t>. </a:t>
            </a:r>
            <a:r>
              <a:rPr lang="en-US" sz="1200" dirty="0" err="1"/>
              <a:t>Урок</a:t>
            </a:r>
            <a:r>
              <a:rPr lang="en-US" sz="1200" dirty="0"/>
              <a:t> </a:t>
            </a:r>
            <a:r>
              <a:rPr lang="en-US" sz="1200" dirty="0" err="1"/>
              <a:t>из</a:t>
            </a:r>
            <a:r>
              <a:rPr lang="en-US" sz="1200" dirty="0"/>
              <a:t> </a:t>
            </a:r>
            <a:r>
              <a:rPr lang="en-US" sz="1200" dirty="0" err="1"/>
              <a:t>пятнадцати</a:t>
            </a:r>
            <a:r>
              <a:rPr lang="en-US" sz="1200" dirty="0"/>
              <a:t> </a:t>
            </a:r>
            <a:r>
              <a:rPr lang="en-US" sz="1200" dirty="0" err="1"/>
              <a:t>заданий</a:t>
            </a:r>
            <a:r>
              <a:rPr lang="en-US" sz="1200" dirty="0"/>
              <a:t> </a:t>
            </a:r>
            <a:r>
              <a:rPr lang="en-US" sz="1200" dirty="0" err="1"/>
              <a:t>собирается</a:t>
            </a:r>
            <a:r>
              <a:rPr lang="en-US" sz="1200" dirty="0"/>
              <a:t> в </a:t>
            </a:r>
            <a:r>
              <a:rPr lang="en-US" sz="1200" dirty="0" err="1"/>
              <a:t>среднем</a:t>
            </a:r>
            <a:r>
              <a:rPr lang="en-US" sz="1200" dirty="0"/>
              <a:t> </a:t>
            </a:r>
            <a:r>
              <a:rPr lang="en-US" sz="1200" dirty="0" err="1"/>
              <a:t>за</a:t>
            </a:r>
            <a:r>
              <a:rPr lang="en-US" sz="1200" dirty="0"/>
              <a:t> 15 </a:t>
            </a:r>
            <a:r>
              <a:rPr lang="en-US" sz="1200" dirty="0" err="1"/>
              <a:t>минут</a:t>
            </a:r>
            <a:r>
              <a:rPr lang="en-US" sz="1200" dirty="0"/>
              <a:t>. </a:t>
            </a:r>
            <a:r>
              <a:rPr lang="en-US" sz="1200" dirty="0" err="1"/>
              <a:t>Задания</a:t>
            </a:r>
            <a:r>
              <a:rPr lang="en-US" sz="1200" dirty="0"/>
              <a:t> </a:t>
            </a:r>
            <a:r>
              <a:rPr lang="en-US" sz="1200" dirty="0" err="1"/>
              <a:t>не</a:t>
            </a:r>
            <a:r>
              <a:rPr lang="en-US" sz="1200" dirty="0"/>
              <a:t> </a:t>
            </a:r>
            <a:r>
              <a:rPr lang="en-US" sz="1200" dirty="0" err="1"/>
              <a:t>нужно</a:t>
            </a:r>
            <a:r>
              <a:rPr lang="en-US" sz="1200" dirty="0"/>
              <a:t> </a:t>
            </a:r>
            <a:r>
              <a:rPr lang="en-US" sz="1200" dirty="0" err="1"/>
              <a:t>проверять</a:t>
            </a:r>
            <a:r>
              <a:rPr lang="en-US" sz="1200" dirty="0"/>
              <a:t>, </a:t>
            </a:r>
            <a:r>
              <a:rPr lang="en-US" sz="1200" dirty="0" err="1"/>
              <a:t>сразу</a:t>
            </a:r>
            <a:r>
              <a:rPr lang="en-US" sz="1200" dirty="0"/>
              <a:t> </a:t>
            </a:r>
            <a:r>
              <a:rPr lang="en-US" sz="1200" dirty="0" err="1"/>
              <a:t>виден</a:t>
            </a:r>
            <a:r>
              <a:rPr lang="en-US" sz="1200" dirty="0"/>
              <a:t> </a:t>
            </a:r>
            <a:r>
              <a:rPr lang="en-US" sz="1200" dirty="0" err="1"/>
              <a:t>результат</a:t>
            </a:r>
            <a:r>
              <a:rPr lang="en-US" sz="1200" dirty="0"/>
              <a:t> </a:t>
            </a:r>
            <a:r>
              <a:rPr lang="en-US" sz="1200" dirty="0" err="1"/>
              <a:t>ученика</a:t>
            </a:r>
            <a:r>
              <a:rPr lang="en-US" sz="1200" dirty="0"/>
              <a:t> и </a:t>
            </a:r>
            <a:r>
              <a:rPr lang="en-US" sz="1200" dirty="0" err="1"/>
              <a:t>статистика</a:t>
            </a:r>
            <a:r>
              <a:rPr lang="en-US" sz="1200" dirty="0"/>
              <a:t> </a:t>
            </a:r>
            <a:r>
              <a:rPr lang="en-US" sz="1200" dirty="0" err="1"/>
              <a:t>по</a:t>
            </a:r>
            <a:r>
              <a:rPr lang="en-US" sz="1200" dirty="0"/>
              <a:t> </a:t>
            </a:r>
            <a:r>
              <a:rPr lang="en-US" sz="1200" dirty="0" err="1"/>
              <a:t>классу</a:t>
            </a:r>
            <a:r>
              <a:rPr lang="en-US" sz="1200" dirty="0"/>
              <a:t>.</a:t>
            </a:r>
            <a:endParaRPr lang="ru-RU" sz="1200" dirty="0"/>
          </a:p>
          <a:p>
            <a:pPr marL="114300" marR="142875" defTabSz="342900">
              <a:lnSpc>
                <a:spcPct val="211764"/>
              </a:lnSpc>
            </a:pPr>
            <a:r>
              <a:rPr lang="en-US" sz="1200" dirty="0"/>
              <a:t>3</a:t>
            </a:r>
            <a:r>
              <a:rPr lang="ru-RU" sz="1200" dirty="0"/>
              <a:t>. Карточки представляют из себя б</a:t>
            </a:r>
            <a:r>
              <a:rPr lang="en-US" sz="1200" dirty="0" err="1"/>
              <a:t>есплатное</a:t>
            </a:r>
            <a:r>
              <a:rPr lang="en-US" sz="1200" dirty="0"/>
              <a:t> </a:t>
            </a:r>
            <a:r>
              <a:rPr lang="en-US" sz="1200" dirty="0" err="1"/>
              <a:t>дополнение</a:t>
            </a:r>
            <a:r>
              <a:rPr lang="en-US" sz="1200" dirty="0"/>
              <a:t> к </a:t>
            </a:r>
            <a:r>
              <a:rPr lang="en-US" sz="1200" dirty="0" err="1"/>
              <a:t>любому</a:t>
            </a:r>
            <a:r>
              <a:rPr lang="en-US" sz="1200" dirty="0"/>
              <a:t> УМК</a:t>
            </a:r>
            <a:r>
              <a:rPr lang="ru-RU" sz="1200" dirty="0"/>
              <a:t>. </a:t>
            </a:r>
            <a:r>
              <a:rPr lang="en-US" sz="1200" dirty="0" err="1"/>
              <a:t>Задания</a:t>
            </a:r>
            <a:r>
              <a:rPr lang="en-US" sz="1200" dirty="0"/>
              <a:t> </a:t>
            </a:r>
            <a:r>
              <a:rPr lang="en-US" sz="1200" dirty="0" err="1"/>
              <a:t>распределены</a:t>
            </a:r>
            <a:r>
              <a:rPr lang="en-US" sz="1200" dirty="0"/>
              <a:t> </a:t>
            </a:r>
            <a:r>
              <a:rPr lang="en-US" sz="1200" dirty="0" err="1"/>
              <a:t>по</a:t>
            </a:r>
            <a:r>
              <a:rPr lang="en-US" sz="1200" dirty="0"/>
              <a:t> </a:t>
            </a:r>
            <a:r>
              <a:rPr lang="en-US" sz="1200" dirty="0" err="1"/>
              <a:t>темам</a:t>
            </a:r>
            <a:r>
              <a:rPr lang="en-US" sz="1200" dirty="0"/>
              <a:t>, и </a:t>
            </a:r>
            <a:r>
              <a:rPr lang="en-US" sz="1200" dirty="0" err="1"/>
              <a:t>учитель</a:t>
            </a:r>
            <a:r>
              <a:rPr lang="en-US" sz="1200" dirty="0"/>
              <a:t> </a:t>
            </a:r>
            <a:r>
              <a:rPr lang="en-US" sz="1200" dirty="0" err="1"/>
              <a:t>легко</a:t>
            </a:r>
            <a:r>
              <a:rPr lang="en-US" sz="1200" dirty="0"/>
              <a:t> </a:t>
            </a:r>
            <a:r>
              <a:rPr lang="en-US" sz="1200" dirty="0" err="1"/>
              <a:t>ориентируется</a:t>
            </a:r>
            <a:r>
              <a:rPr lang="en-US" sz="1200" dirty="0"/>
              <a:t> </a:t>
            </a:r>
            <a:r>
              <a:rPr lang="en-US" sz="1200" dirty="0" err="1"/>
              <a:t>независимо</a:t>
            </a:r>
            <a:r>
              <a:rPr lang="en-US" sz="1200" dirty="0"/>
              <a:t> </a:t>
            </a:r>
            <a:r>
              <a:rPr lang="en-US" sz="1200" dirty="0" err="1"/>
              <a:t>от</a:t>
            </a:r>
            <a:r>
              <a:rPr lang="en-US" sz="1200" dirty="0"/>
              <a:t> </a:t>
            </a:r>
            <a:r>
              <a:rPr lang="en-US" sz="1200" dirty="0" err="1"/>
              <a:t>того</a:t>
            </a:r>
            <a:r>
              <a:rPr lang="en-US" sz="1200" dirty="0"/>
              <a:t>, </a:t>
            </a:r>
            <a:r>
              <a:rPr lang="en-US" sz="1200" dirty="0" err="1"/>
              <a:t>по</a:t>
            </a:r>
            <a:r>
              <a:rPr lang="en-US" sz="1200" dirty="0"/>
              <a:t> </a:t>
            </a:r>
            <a:r>
              <a:rPr lang="en-US" sz="1200" dirty="0" err="1"/>
              <a:t>какой</a:t>
            </a:r>
            <a:r>
              <a:rPr lang="en-US" sz="1200" dirty="0"/>
              <a:t> </a:t>
            </a:r>
            <a:r>
              <a:rPr lang="en-US" sz="1200" dirty="0" err="1"/>
              <a:t>программе</a:t>
            </a:r>
            <a:r>
              <a:rPr lang="en-US" sz="1200" dirty="0"/>
              <a:t> </a:t>
            </a:r>
            <a:r>
              <a:rPr lang="en-US" sz="1200" dirty="0" err="1"/>
              <a:t>работает</a:t>
            </a:r>
            <a:r>
              <a:rPr lang="ru-RU" sz="1200" dirty="0"/>
              <a:t>.</a:t>
            </a:r>
            <a:endParaRPr sz="1200" dirty="0"/>
          </a:p>
          <a:p>
            <a:pPr marL="114300" marR="142875" defTabSz="342900">
              <a:lnSpc>
                <a:spcPct val="211764"/>
              </a:lnSpc>
            </a:pPr>
            <a:r>
              <a:rPr lang="en-US" sz="1200" dirty="0"/>
              <a:t>4</a:t>
            </a:r>
            <a:r>
              <a:rPr lang="ru-RU" sz="1200" dirty="0"/>
              <a:t>. </a:t>
            </a:r>
            <a:r>
              <a:rPr lang="en-US" sz="1200" dirty="0" err="1"/>
              <a:t>Подробная</a:t>
            </a:r>
            <a:r>
              <a:rPr lang="en-US" sz="1200" dirty="0"/>
              <a:t> </a:t>
            </a:r>
            <a:r>
              <a:rPr lang="en-US" sz="1200" dirty="0" err="1"/>
              <a:t>статистика</a:t>
            </a:r>
            <a:r>
              <a:rPr lang="en-US" sz="1200" dirty="0"/>
              <a:t> </a:t>
            </a:r>
            <a:r>
              <a:rPr lang="en-US" sz="1200" dirty="0" err="1"/>
              <a:t>успеваемости</a:t>
            </a:r>
            <a:r>
              <a:rPr lang="ru-RU" sz="1200" dirty="0"/>
              <a:t>. </a:t>
            </a:r>
            <a:r>
              <a:rPr lang="en-US" sz="1200" dirty="0" err="1"/>
              <a:t>Учителю</a:t>
            </a:r>
            <a:r>
              <a:rPr lang="en-US" sz="1200" dirty="0"/>
              <a:t> </a:t>
            </a:r>
            <a:r>
              <a:rPr lang="en-US" sz="1200" dirty="0" err="1"/>
              <a:t>не</a:t>
            </a:r>
            <a:r>
              <a:rPr lang="en-US" sz="1200" dirty="0"/>
              <a:t> </a:t>
            </a:r>
            <a:r>
              <a:rPr lang="en-US" sz="1200" dirty="0" err="1"/>
              <a:t>нужно</a:t>
            </a:r>
            <a:r>
              <a:rPr lang="en-US" sz="1200" dirty="0"/>
              <a:t> </a:t>
            </a:r>
            <a:r>
              <a:rPr lang="en-US" sz="1200" dirty="0" err="1"/>
              <a:t>проверять</a:t>
            </a:r>
            <a:r>
              <a:rPr lang="en-US" sz="1200" dirty="0"/>
              <a:t> </a:t>
            </a:r>
            <a:r>
              <a:rPr lang="en-US" sz="1200" dirty="0" err="1"/>
              <a:t>тетради</a:t>
            </a:r>
            <a:r>
              <a:rPr lang="en-US" sz="1200" dirty="0"/>
              <a:t> </a:t>
            </a:r>
            <a:r>
              <a:rPr lang="en-US" sz="1200" dirty="0" err="1"/>
              <a:t>вручную</a:t>
            </a:r>
            <a:r>
              <a:rPr lang="en-US" sz="1200" dirty="0"/>
              <a:t>. </a:t>
            </a:r>
            <a:r>
              <a:rPr lang="en-US" sz="1200" dirty="0" err="1"/>
              <a:t>Компьютер</a:t>
            </a:r>
            <a:r>
              <a:rPr lang="en-US" sz="1200" dirty="0"/>
              <a:t> </a:t>
            </a:r>
            <a:r>
              <a:rPr lang="en-US" sz="1200" dirty="0" err="1"/>
              <a:t>автоматически</a:t>
            </a:r>
            <a:r>
              <a:rPr lang="en-US" sz="1200" dirty="0"/>
              <a:t> </a:t>
            </a:r>
            <a:r>
              <a:rPr lang="en-US" sz="1200" dirty="0" err="1"/>
              <a:t>делает</a:t>
            </a:r>
            <a:r>
              <a:rPr lang="en-US" sz="1200" dirty="0"/>
              <a:t> </a:t>
            </a:r>
            <a:r>
              <a:rPr lang="en-US" sz="1200" dirty="0" err="1"/>
              <a:t>это</a:t>
            </a:r>
            <a:r>
              <a:rPr lang="en-US" sz="1200" dirty="0"/>
              <a:t> </a:t>
            </a:r>
            <a:r>
              <a:rPr lang="en-US" sz="1200" dirty="0" err="1"/>
              <a:t>сам</a:t>
            </a:r>
            <a:r>
              <a:rPr lang="en-US" sz="1200" dirty="0"/>
              <a:t>, и </a:t>
            </a:r>
            <a:r>
              <a:rPr lang="en-US" sz="1200" dirty="0" err="1"/>
              <a:t>учитель</a:t>
            </a:r>
            <a:r>
              <a:rPr lang="en-US" sz="1200" dirty="0"/>
              <a:t>  </a:t>
            </a:r>
            <a:r>
              <a:rPr lang="en-US" sz="1200" dirty="0" err="1"/>
              <a:t>сразу</a:t>
            </a:r>
            <a:r>
              <a:rPr lang="en-US" sz="1200" dirty="0"/>
              <a:t> </a:t>
            </a:r>
            <a:r>
              <a:rPr lang="en-US" sz="1200" dirty="0" err="1"/>
              <a:t>видит</a:t>
            </a:r>
            <a:r>
              <a:rPr lang="en-US" sz="1200" dirty="0"/>
              <a:t>  </a:t>
            </a:r>
            <a:r>
              <a:rPr lang="en-US" sz="1200" dirty="0" err="1"/>
              <a:t>результаты</a:t>
            </a:r>
            <a:r>
              <a:rPr lang="en-US" sz="1200" dirty="0"/>
              <a:t> </a:t>
            </a:r>
            <a:r>
              <a:rPr lang="en-US" sz="1200" dirty="0" err="1"/>
              <a:t>каждого</a:t>
            </a:r>
            <a:r>
              <a:rPr lang="en-US" sz="1200" dirty="0"/>
              <a:t> </a:t>
            </a:r>
            <a:r>
              <a:rPr lang="en-US" sz="1200" dirty="0" err="1"/>
              <a:t>ученика</a:t>
            </a:r>
            <a:r>
              <a:rPr lang="en-US" sz="1200" dirty="0"/>
              <a:t> и </a:t>
            </a:r>
            <a:r>
              <a:rPr lang="en-US" sz="1200" dirty="0" err="1"/>
              <a:t>всего</a:t>
            </a:r>
            <a:r>
              <a:rPr lang="en-US" sz="1200" dirty="0"/>
              <a:t> </a:t>
            </a:r>
            <a:r>
              <a:rPr lang="en-US" sz="1200" dirty="0" err="1"/>
              <a:t>класса</a:t>
            </a:r>
            <a:r>
              <a:rPr lang="en-US" sz="1200" dirty="0"/>
              <a:t> в </a:t>
            </a:r>
            <a:r>
              <a:rPr lang="en-US" sz="1200" dirty="0" err="1"/>
              <a:t>целом</a:t>
            </a:r>
            <a:r>
              <a:rPr lang="ru-RU" sz="1200" dirty="0"/>
              <a:t>. </a:t>
            </a:r>
            <a:endParaRPr sz="1200" dirty="0"/>
          </a:p>
        </p:txBody>
      </p:sp>
      <p:pic>
        <p:nvPicPr>
          <p:cNvPr id="91" name="Google Shape;91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3706" y="4588563"/>
            <a:ext cx="2600325" cy="19527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033765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/>
          <p:cNvSpPr/>
          <p:nvPr/>
        </p:nvSpPr>
        <p:spPr>
          <a:xfrm>
            <a:off x="2969181" y="20"/>
            <a:ext cx="6174750" cy="6857960"/>
          </a:xfrm>
          <a:prstGeom prst="rect">
            <a:avLst/>
          </a:prstGeom>
          <a:solidFill>
            <a:srgbClr val="E8E9ED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 defTabSz="342900">
              <a:buClr>
                <a:srgbClr val="FFFFFF"/>
              </a:buClr>
              <a:buSzPts val="3000"/>
            </a:pPr>
            <a:endParaRPr sz="1125"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97" name="Google Shape;97;p14" descr="метапрезентация_графика_разделитель_05.pd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4"/>
          <p:cNvSpPr txBox="1"/>
          <p:nvPr/>
        </p:nvSpPr>
        <p:spPr>
          <a:xfrm>
            <a:off x="164552" y="186845"/>
            <a:ext cx="2600325" cy="922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/>
          <a:p>
            <a:pPr algn="ctr" defTabSz="342900">
              <a:buClr>
                <a:srgbClr val="201E1E"/>
              </a:buClr>
              <a:buSzPts val="6800"/>
            </a:pPr>
            <a:r>
              <a:rPr lang="en-US" sz="2550" dirty="0" err="1">
                <a:solidFill>
                  <a:srgbClr val="201E1E"/>
                </a:solidFill>
                <a:latin typeface="Georgia"/>
                <a:ea typeface="Georgia"/>
                <a:cs typeface="Georgia"/>
                <a:sym typeface="Georgia"/>
              </a:rPr>
              <a:t>Задания</a:t>
            </a:r>
            <a:r>
              <a:rPr lang="en-US" sz="2550" dirty="0">
                <a:solidFill>
                  <a:srgbClr val="201E1E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2550" dirty="0" err="1">
                <a:solidFill>
                  <a:srgbClr val="201E1E"/>
                </a:solidFill>
                <a:latin typeface="Georgia"/>
                <a:ea typeface="Georgia"/>
                <a:cs typeface="Georgia"/>
                <a:sym typeface="Georgia"/>
              </a:rPr>
              <a:t>по</a:t>
            </a:r>
            <a:r>
              <a:rPr lang="en-US" sz="2550" dirty="0">
                <a:solidFill>
                  <a:srgbClr val="201E1E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2550" dirty="0" err="1">
                <a:solidFill>
                  <a:srgbClr val="201E1E"/>
                </a:solidFill>
                <a:latin typeface="Georgia"/>
                <a:ea typeface="Georgia"/>
                <a:cs typeface="Georgia"/>
                <a:sym typeface="Georgia"/>
              </a:rPr>
              <a:t>русскому</a:t>
            </a:r>
            <a:r>
              <a:rPr lang="en-US" sz="2550" dirty="0">
                <a:solidFill>
                  <a:srgbClr val="201E1E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2550" dirty="0" err="1">
                <a:solidFill>
                  <a:srgbClr val="201E1E"/>
                </a:solidFill>
                <a:latin typeface="Georgia"/>
                <a:ea typeface="Georgia"/>
                <a:cs typeface="Georgia"/>
                <a:sym typeface="Georgia"/>
              </a:rPr>
              <a:t>языку</a:t>
            </a:r>
            <a:r>
              <a:rPr lang="en-US" sz="2550" dirty="0">
                <a:solidFill>
                  <a:srgbClr val="201E1E"/>
                </a:solidFill>
                <a:latin typeface="Georgia"/>
                <a:ea typeface="Georgia"/>
                <a:cs typeface="Georgia"/>
                <a:sym typeface="Georgia"/>
              </a:rPr>
              <a:t> и </a:t>
            </a:r>
            <a:r>
              <a:rPr lang="en-US" sz="2550" dirty="0" err="1">
                <a:solidFill>
                  <a:srgbClr val="201E1E"/>
                </a:solidFill>
                <a:latin typeface="Georgia"/>
                <a:ea typeface="Georgia"/>
                <a:cs typeface="Georgia"/>
                <a:sym typeface="Georgia"/>
              </a:rPr>
              <a:t>математике</a:t>
            </a:r>
            <a:r>
              <a:rPr lang="en-US" sz="2550" dirty="0">
                <a:solidFill>
                  <a:srgbClr val="201E1E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endParaRPr lang="ru-RU" sz="2550" dirty="0">
              <a:solidFill>
                <a:srgbClr val="201E1E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algn="ctr" defTabSz="342900">
              <a:buClr>
                <a:srgbClr val="201E1E"/>
              </a:buClr>
              <a:buSzPts val="6800"/>
            </a:pPr>
            <a:r>
              <a:rPr lang="en-US" sz="2550" dirty="0">
                <a:solidFill>
                  <a:srgbClr val="201E1E"/>
                </a:solidFill>
                <a:latin typeface="Georgia"/>
                <a:ea typeface="Georgia"/>
                <a:cs typeface="Georgia"/>
                <a:sym typeface="Georgia"/>
              </a:rPr>
              <a:t>(1-5 </a:t>
            </a:r>
            <a:r>
              <a:rPr lang="en-US" sz="2550" dirty="0" err="1">
                <a:solidFill>
                  <a:srgbClr val="201E1E"/>
                </a:solidFill>
                <a:latin typeface="Georgia"/>
                <a:ea typeface="Georgia"/>
                <a:cs typeface="Georgia"/>
                <a:sym typeface="Georgia"/>
              </a:rPr>
              <a:t>класс</a:t>
            </a:r>
            <a:r>
              <a:rPr lang="en-US" sz="2550" dirty="0">
                <a:solidFill>
                  <a:srgbClr val="201E1E"/>
                </a:solidFill>
                <a:latin typeface="Georgia"/>
                <a:ea typeface="Georgia"/>
                <a:cs typeface="Georgia"/>
                <a:sym typeface="Georgia"/>
              </a:rPr>
              <a:t>)</a:t>
            </a:r>
            <a:endParaRPr sz="2550" dirty="0">
              <a:solidFill>
                <a:srgbClr val="201E1E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00" name="Google Shape;100;p14" descr="Математика вокруг нас_серый.png"/>
          <p:cNvPicPr preferRelativeResize="0"/>
          <p:nvPr/>
        </p:nvPicPr>
        <p:blipFill rotWithShape="1">
          <a:blip r:embed="rId4" cstate="print">
            <a:alphaModFix/>
          </a:blip>
          <a:srcRect l="12725" t="18936" r="24252" b="34970"/>
          <a:stretch/>
        </p:blipFill>
        <p:spPr>
          <a:xfrm>
            <a:off x="3095346" y="303910"/>
            <a:ext cx="3560643" cy="34817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4" descr="Работа с информацией_серый.png"/>
          <p:cNvPicPr preferRelativeResize="0"/>
          <p:nvPr/>
        </p:nvPicPr>
        <p:blipFill rotWithShape="1">
          <a:blip r:embed="rId5" cstate="print">
            <a:alphaModFix/>
          </a:blip>
          <a:srcRect l="11956" t="19111" r="31670" b="28240"/>
          <a:stretch/>
        </p:blipFill>
        <p:spPr>
          <a:xfrm>
            <a:off x="6171283" y="303909"/>
            <a:ext cx="2788367" cy="34817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4" descr="Развитие речи 01.png"/>
          <p:cNvPicPr preferRelativeResize="0"/>
          <p:nvPr/>
        </p:nvPicPr>
        <p:blipFill rotWithShape="1">
          <a:blip r:embed="rId6" cstate="print">
            <a:alphaModFix/>
          </a:blip>
          <a:srcRect/>
          <a:stretch/>
        </p:blipFill>
        <p:spPr>
          <a:xfrm>
            <a:off x="3372694" y="3874438"/>
            <a:ext cx="2788368" cy="27759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4" descr="Морфология 01_серый.png"/>
          <p:cNvPicPr preferRelativeResize="0"/>
          <p:nvPr/>
        </p:nvPicPr>
        <p:blipFill rotWithShape="1">
          <a:blip r:embed="rId7" cstate="print">
            <a:alphaModFix/>
          </a:blip>
          <a:srcRect l="12392" t="25454" r="26382" b="25781"/>
          <a:stretch/>
        </p:blipFill>
        <p:spPr>
          <a:xfrm>
            <a:off x="6265303" y="4063235"/>
            <a:ext cx="2600325" cy="201035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71;p13"/>
          <p:cNvSpPr txBox="1"/>
          <p:nvPr/>
        </p:nvSpPr>
        <p:spPr>
          <a:xfrm>
            <a:off x="278523" y="3104965"/>
            <a:ext cx="2598638" cy="4417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/>
          <a:p>
            <a:pPr algn="ctr" defTabSz="342900">
              <a:lnSpc>
                <a:spcPct val="110000"/>
              </a:lnSpc>
              <a:buSzPts val="2400"/>
            </a:pPr>
            <a:r>
              <a:rPr lang="en-US" sz="1800" dirty="0" err="1"/>
              <a:t>Задания</a:t>
            </a:r>
            <a:r>
              <a:rPr lang="ru-RU" sz="1800" dirty="0"/>
              <a:t> разнообразны:</a:t>
            </a:r>
          </a:p>
          <a:p>
            <a:pPr algn="ctr" defTabSz="342900">
              <a:lnSpc>
                <a:spcPct val="110000"/>
              </a:lnSpc>
              <a:buSzPts val="2400"/>
            </a:pPr>
            <a:r>
              <a:rPr lang="ru-RU" sz="1800" dirty="0"/>
              <a:t>Ввод текста;</a:t>
            </a:r>
          </a:p>
          <a:p>
            <a:pPr algn="ctr" defTabSz="342900">
              <a:lnSpc>
                <a:spcPct val="110000"/>
              </a:lnSpc>
              <a:buSzPts val="2400"/>
            </a:pPr>
            <a:r>
              <a:rPr lang="ru-RU" sz="1800" dirty="0"/>
              <a:t>Классификация;</a:t>
            </a:r>
          </a:p>
          <a:p>
            <a:pPr algn="ctr" defTabSz="342900">
              <a:lnSpc>
                <a:spcPct val="110000"/>
              </a:lnSpc>
              <a:buSzPts val="2400"/>
            </a:pPr>
            <a:r>
              <a:rPr lang="ru-RU" sz="1800" dirty="0"/>
              <a:t>Выделение;</a:t>
            </a:r>
          </a:p>
          <a:p>
            <a:pPr algn="ctr" defTabSz="342900">
              <a:lnSpc>
                <a:spcPct val="110000"/>
              </a:lnSpc>
              <a:buSzPts val="2400"/>
            </a:pPr>
            <a:r>
              <a:rPr lang="ru-RU" sz="1800" dirty="0"/>
              <a:t>Перетаскивание;</a:t>
            </a:r>
          </a:p>
          <a:p>
            <a:pPr algn="ctr" defTabSz="342900">
              <a:lnSpc>
                <a:spcPct val="110000"/>
              </a:lnSpc>
              <a:buSzPts val="2400"/>
            </a:pPr>
            <a:r>
              <a:rPr lang="ru-RU" sz="1800" dirty="0"/>
              <a:t>Всплывающие списки</a:t>
            </a:r>
            <a:r>
              <a:rPr lang="en-US" sz="1800" dirty="0"/>
              <a:t>.</a:t>
            </a:r>
            <a:endParaRPr sz="1800" dirty="0"/>
          </a:p>
        </p:txBody>
      </p:sp>
    </p:spTree>
    <p:extLst>
      <p:ext uri="{BB962C8B-B14F-4D97-AF65-F5344CB8AC3E}">
        <p14:creationId xmlns:p14="http://schemas.microsoft.com/office/powerpoint/2010/main" xmlns="" val="178977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15" descr="метапрезентация_графика_разделитель_04.pd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0"/>
            <a:ext cx="914400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5"/>
          <p:cNvSpPr txBox="1"/>
          <p:nvPr/>
        </p:nvSpPr>
        <p:spPr>
          <a:xfrm>
            <a:off x="3133727" y="227313"/>
            <a:ext cx="5281875" cy="1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/>
          <a:p>
            <a:pPr defTabSz="342900">
              <a:lnSpc>
                <a:spcPct val="122448"/>
              </a:lnSpc>
              <a:buClr>
                <a:srgbClr val="201E1E"/>
              </a:buClr>
              <a:buSzPts val="4900"/>
            </a:pPr>
            <a:r>
              <a:rPr lang="en-US" sz="1838">
                <a:solidFill>
                  <a:srgbClr val="201E1E"/>
                </a:solidFill>
              </a:rPr>
              <a:t>Статистика по ученику экономит время учителя на проверке тетрадей и позволяет отследить особенности работы ученика в режиме онлайн.</a:t>
            </a:r>
            <a:endParaRPr sz="525"/>
          </a:p>
        </p:txBody>
      </p:sp>
      <p:grpSp>
        <p:nvGrpSpPr>
          <p:cNvPr id="2" name="Google Shape;112;p15"/>
          <p:cNvGrpSpPr/>
          <p:nvPr/>
        </p:nvGrpSpPr>
        <p:grpSpPr>
          <a:xfrm>
            <a:off x="4581290" y="1573722"/>
            <a:ext cx="2600418" cy="1541285"/>
            <a:chOff x="0" y="0"/>
            <a:chExt cx="9632514" cy="4916380"/>
          </a:xfrm>
        </p:grpSpPr>
        <p:sp>
          <p:nvSpPr>
            <p:cNvPr id="113" name="Google Shape;113;p15"/>
            <p:cNvSpPr/>
            <p:nvPr/>
          </p:nvSpPr>
          <p:spPr>
            <a:xfrm>
              <a:off x="0" y="0"/>
              <a:ext cx="9632514" cy="4916380"/>
            </a:xfrm>
            <a:prstGeom prst="roundRect">
              <a:avLst>
                <a:gd name="adj" fmla="val 1983"/>
              </a:avLst>
            </a:prstGeom>
            <a:solidFill>
              <a:srgbClr val="FFFFFF"/>
            </a:solidFill>
            <a:ln>
              <a:noFill/>
            </a:ln>
            <a:effectLst>
              <a:outerShdw blurRad="508000" dist="16744" dir="5400000" rotWithShape="0">
                <a:srgbClr val="000000">
                  <a:alpha val="10196"/>
                </a:srgbClr>
              </a:outerShdw>
            </a:effectLst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 defTabSz="342900">
                <a:buClr>
                  <a:srgbClr val="FFFFFF"/>
                </a:buClr>
                <a:buSzPts val="3000"/>
              </a:pPr>
              <a:endParaRPr sz="1125" b="1"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pic>
          <p:nvPicPr>
            <p:cNvPr id="114" name="Google Shape;114;p15" descr="Screen Shot 2019-07-30 at 18.27.44.png"/>
            <p:cNvPicPr preferRelativeResize="0"/>
            <p:nvPr/>
          </p:nvPicPr>
          <p:blipFill rotWithShape="1">
            <a:blip r:embed="rId4">
              <a:alphaModFix/>
            </a:blip>
            <a:srcRect l="3025" t="3590" r="1059" b="3590"/>
            <a:stretch/>
          </p:blipFill>
          <p:spPr>
            <a:xfrm>
              <a:off x="244440" y="202702"/>
              <a:ext cx="9143520" cy="451118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5" name="Google Shape;115;p15"/>
          <p:cNvSpPr txBox="1"/>
          <p:nvPr/>
        </p:nvSpPr>
        <p:spPr>
          <a:xfrm>
            <a:off x="467544" y="2204865"/>
            <a:ext cx="2298470" cy="2386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/>
          <a:p>
            <a:pPr defTabSz="342900">
              <a:lnSpc>
                <a:spcPct val="110000"/>
              </a:lnSpc>
              <a:buSzPts val="2400"/>
            </a:pPr>
            <a:r>
              <a:rPr lang="en-US" sz="1350" dirty="0" err="1"/>
              <a:t>Количество</a:t>
            </a:r>
            <a:r>
              <a:rPr lang="en-US" sz="1350" dirty="0"/>
              <a:t> </a:t>
            </a:r>
            <a:r>
              <a:rPr lang="en-US" sz="1350" dirty="0" err="1"/>
              <a:t>затраченных</a:t>
            </a:r>
            <a:r>
              <a:rPr lang="en-US" sz="1350" dirty="0"/>
              <a:t> </a:t>
            </a:r>
            <a:r>
              <a:rPr lang="en-US" sz="1350" dirty="0" err="1"/>
              <a:t>попыток</a:t>
            </a:r>
            <a:r>
              <a:rPr lang="en-US" sz="1350" dirty="0"/>
              <a:t>.</a:t>
            </a:r>
            <a:endParaRPr sz="1350" dirty="0"/>
          </a:p>
        </p:txBody>
      </p:sp>
      <p:sp>
        <p:nvSpPr>
          <p:cNvPr id="116" name="Google Shape;116;p15"/>
          <p:cNvSpPr txBox="1"/>
          <p:nvPr/>
        </p:nvSpPr>
        <p:spPr>
          <a:xfrm>
            <a:off x="467544" y="2996953"/>
            <a:ext cx="2298470" cy="2386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/>
          <a:p>
            <a:pPr defTabSz="342900">
              <a:lnSpc>
                <a:spcPct val="110000"/>
              </a:lnSpc>
              <a:buSzPts val="2400"/>
            </a:pPr>
            <a:r>
              <a:rPr lang="en-US" sz="1350" dirty="0" err="1"/>
              <a:t>Время</a:t>
            </a:r>
            <a:r>
              <a:rPr lang="en-US" sz="1350" dirty="0"/>
              <a:t> </a:t>
            </a:r>
            <a:r>
              <a:rPr lang="en-US" sz="1350" dirty="0" err="1"/>
              <a:t>решения</a:t>
            </a:r>
            <a:r>
              <a:rPr lang="en-US" sz="1350" dirty="0"/>
              <a:t> </a:t>
            </a:r>
            <a:r>
              <a:rPr lang="en-US" sz="1350" dirty="0" err="1"/>
              <a:t>задания</a:t>
            </a:r>
            <a:r>
              <a:rPr lang="en-US" sz="1350" dirty="0"/>
              <a:t>.</a:t>
            </a:r>
            <a:endParaRPr sz="1350" dirty="0"/>
          </a:p>
        </p:txBody>
      </p:sp>
      <p:sp>
        <p:nvSpPr>
          <p:cNvPr id="117" name="Google Shape;117;p15"/>
          <p:cNvSpPr txBox="1"/>
          <p:nvPr/>
        </p:nvSpPr>
        <p:spPr>
          <a:xfrm>
            <a:off x="521550" y="3501009"/>
            <a:ext cx="2298470" cy="2386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/>
          <a:p>
            <a:pPr defTabSz="342900">
              <a:lnSpc>
                <a:spcPct val="110000"/>
              </a:lnSpc>
              <a:buSzPts val="2400"/>
            </a:pPr>
            <a:r>
              <a:rPr lang="en-US" sz="1350" dirty="0" err="1"/>
              <a:t>Факт</a:t>
            </a:r>
            <a:r>
              <a:rPr lang="en-US" sz="1350" dirty="0"/>
              <a:t> </a:t>
            </a:r>
            <a:r>
              <a:rPr lang="en-US" sz="1350" dirty="0" err="1"/>
              <a:t>решения</a:t>
            </a:r>
            <a:r>
              <a:rPr lang="en-US" sz="1350" dirty="0"/>
              <a:t> (</a:t>
            </a:r>
            <a:r>
              <a:rPr lang="en-US" sz="1350" dirty="0" err="1"/>
              <a:t>верно</a:t>
            </a:r>
            <a:r>
              <a:rPr lang="en-US" sz="1350" dirty="0"/>
              <a:t>/</a:t>
            </a:r>
            <a:r>
              <a:rPr lang="en-US" sz="1350" dirty="0" err="1"/>
              <a:t>не</a:t>
            </a:r>
            <a:r>
              <a:rPr lang="en-US" sz="1350" dirty="0"/>
              <a:t> </a:t>
            </a:r>
            <a:r>
              <a:rPr lang="en-US" sz="1350" dirty="0" err="1"/>
              <a:t>верно</a:t>
            </a:r>
            <a:r>
              <a:rPr lang="en-US" sz="1350" dirty="0"/>
              <a:t>).</a:t>
            </a:r>
            <a:endParaRPr sz="1350" dirty="0"/>
          </a:p>
        </p:txBody>
      </p:sp>
      <p:sp>
        <p:nvSpPr>
          <p:cNvPr id="122" name="Google Shape;122;p15"/>
          <p:cNvSpPr txBox="1"/>
          <p:nvPr/>
        </p:nvSpPr>
        <p:spPr>
          <a:xfrm>
            <a:off x="164552" y="186845"/>
            <a:ext cx="2600325" cy="1354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/>
          <a:p>
            <a:pPr defTabSz="342900">
              <a:buClr>
                <a:srgbClr val="201E1E"/>
              </a:buClr>
              <a:buSzPts val="6800"/>
            </a:pPr>
            <a:r>
              <a:rPr lang="en-US" sz="2550">
                <a:solidFill>
                  <a:srgbClr val="201E1E"/>
                </a:solidFill>
                <a:latin typeface="Georgia"/>
                <a:ea typeface="Georgia"/>
                <a:cs typeface="Georgia"/>
                <a:sym typeface="Georgia"/>
              </a:rPr>
              <a:t>Результаты решения задания</a:t>
            </a:r>
            <a:endParaRPr sz="2550">
              <a:solidFill>
                <a:srgbClr val="201E1E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23" name="Google Shape;123;p15" descr="Image"/>
          <p:cNvPicPr preferRelativeResize="0"/>
          <p:nvPr/>
        </p:nvPicPr>
        <p:blipFill rotWithShape="1">
          <a:blip r:embed="rId5" cstate="print">
            <a:alphaModFix/>
          </a:blip>
          <a:srcRect/>
          <a:stretch/>
        </p:blipFill>
        <p:spPr>
          <a:xfrm>
            <a:off x="170511" y="2240868"/>
            <a:ext cx="159926" cy="2132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5" descr="Image"/>
          <p:cNvPicPr preferRelativeResize="0"/>
          <p:nvPr/>
        </p:nvPicPr>
        <p:blipFill rotWithShape="1">
          <a:blip r:embed="rId6" cstate="print">
            <a:alphaModFix/>
          </a:blip>
          <a:srcRect/>
          <a:stretch/>
        </p:blipFill>
        <p:spPr>
          <a:xfrm>
            <a:off x="251520" y="3068960"/>
            <a:ext cx="159926" cy="2132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5" descr="Image"/>
          <p:cNvPicPr preferRelativeResize="0"/>
          <p:nvPr/>
        </p:nvPicPr>
        <p:blipFill rotWithShape="1">
          <a:blip r:embed="rId7" cstate="print">
            <a:alphaModFix/>
          </a:blip>
          <a:srcRect/>
          <a:stretch/>
        </p:blipFill>
        <p:spPr>
          <a:xfrm>
            <a:off x="224517" y="3573016"/>
            <a:ext cx="159926" cy="213235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15"/>
          <p:cNvSpPr txBox="1">
            <a:spLocks noGrp="1"/>
          </p:cNvSpPr>
          <p:nvPr>
            <p:ph type="sldNum" idx="12"/>
          </p:nvPr>
        </p:nvSpPr>
        <p:spPr>
          <a:xfrm>
            <a:off x="207860" y="6337618"/>
            <a:ext cx="81152" cy="291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/>
          <a:p>
            <a:pPr defTabSz="342900">
              <a:lnSpc>
                <a:spcPct val="281250"/>
              </a:lnSpc>
              <a:buClr>
                <a:srgbClr val="201E1E"/>
              </a:buClr>
              <a:buSzPts val="1600"/>
            </a:pPr>
            <a:fld id="{00000000-1234-1234-1234-123412341234}" type="slidenum">
              <a:rPr lang="en-US" sz="600">
                <a:solidFill>
                  <a:srgbClr val="201E1E"/>
                </a:solidFill>
                <a:latin typeface="Arial"/>
                <a:ea typeface="Arial"/>
                <a:cs typeface="Arial"/>
                <a:sym typeface="Arial"/>
              </a:rPr>
              <a:pPr defTabSz="342900">
                <a:lnSpc>
                  <a:spcPct val="281250"/>
                </a:lnSpc>
                <a:buClr>
                  <a:srgbClr val="201E1E"/>
                </a:buClr>
                <a:buSzPts val="1600"/>
              </a:pPr>
              <a:t>16</a:t>
            </a:fld>
            <a:endParaRPr sz="600">
              <a:solidFill>
                <a:srgbClr val="201E1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" name="Google Shape;128;p15"/>
          <p:cNvGrpSpPr/>
          <p:nvPr/>
        </p:nvGrpSpPr>
        <p:grpSpPr>
          <a:xfrm>
            <a:off x="4054534" y="4756839"/>
            <a:ext cx="4058709" cy="1871099"/>
            <a:chOff x="0" y="0"/>
            <a:chExt cx="15472800" cy="6825088"/>
          </a:xfrm>
        </p:grpSpPr>
        <p:sp>
          <p:nvSpPr>
            <p:cNvPr id="129" name="Google Shape;129;p15"/>
            <p:cNvSpPr/>
            <p:nvPr/>
          </p:nvSpPr>
          <p:spPr>
            <a:xfrm>
              <a:off x="0" y="9388"/>
              <a:ext cx="15472800" cy="6815700"/>
            </a:xfrm>
            <a:prstGeom prst="roundRect">
              <a:avLst>
                <a:gd name="adj" fmla="val 1439"/>
              </a:avLst>
            </a:prstGeom>
            <a:solidFill>
              <a:srgbClr val="FFFFFF"/>
            </a:solidFill>
            <a:ln>
              <a:noFill/>
            </a:ln>
            <a:effectLst>
              <a:outerShdw blurRad="508000" dist="16744" dir="5400000" rotWithShape="0">
                <a:srgbClr val="000000">
                  <a:alpha val="10200"/>
                </a:srgbClr>
              </a:outerShdw>
            </a:effectLst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 defTabSz="342900">
                <a:buClr>
                  <a:srgbClr val="FFFFFF"/>
                </a:buClr>
                <a:buSzPts val="3000"/>
              </a:pPr>
              <a:endParaRPr sz="1125" b="1"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pic>
          <p:nvPicPr>
            <p:cNvPr id="130" name="Google Shape;130;p15" descr="Frame 3.2 больше красного.png"/>
            <p:cNvPicPr preferRelativeResize="0"/>
            <p:nvPr/>
          </p:nvPicPr>
          <p:blipFill rotWithShape="1">
            <a:blip r:embed="rId8" cstate="print">
              <a:alphaModFix/>
            </a:blip>
            <a:srcRect l="1613" t="1316" r="2902" b="7915"/>
            <a:stretch/>
          </p:blipFill>
          <p:spPr>
            <a:xfrm>
              <a:off x="597107" y="0"/>
              <a:ext cx="14767504" cy="638764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1" name="Google Shape;131;p15"/>
          <p:cNvSpPr txBox="1"/>
          <p:nvPr/>
        </p:nvSpPr>
        <p:spPr>
          <a:xfrm>
            <a:off x="3329863" y="3248981"/>
            <a:ext cx="5602613" cy="1565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/>
          <a:p>
            <a:pPr defTabSz="342900">
              <a:lnSpc>
                <a:spcPct val="122449"/>
              </a:lnSpc>
              <a:buClr>
                <a:srgbClr val="201E1E"/>
              </a:buClr>
              <a:buSzPts val="4900"/>
            </a:pPr>
            <a:r>
              <a:rPr lang="en-US" sz="1838" dirty="0" err="1">
                <a:solidFill>
                  <a:srgbClr val="201E1E"/>
                </a:solidFill>
              </a:rPr>
              <a:t>Статистика</a:t>
            </a:r>
            <a:r>
              <a:rPr lang="en-US" sz="1838" dirty="0">
                <a:solidFill>
                  <a:srgbClr val="201E1E"/>
                </a:solidFill>
              </a:rPr>
              <a:t> </a:t>
            </a:r>
            <a:r>
              <a:rPr lang="en-US" sz="1838" dirty="0" err="1">
                <a:solidFill>
                  <a:srgbClr val="201E1E"/>
                </a:solidFill>
              </a:rPr>
              <a:t>по</a:t>
            </a:r>
            <a:r>
              <a:rPr lang="en-US" sz="1838" dirty="0">
                <a:solidFill>
                  <a:srgbClr val="201E1E"/>
                </a:solidFill>
              </a:rPr>
              <a:t> </a:t>
            </a:r>
            <a:r>
              <a:rPr lang="en-US" sz="1838" dirty="0" err="1">
                <a:solidFill>
                  <a:srgbClr val="201E1E"/>
                </a:solidFill>
              </a:rPr>
              <a:t>классу</a:t>
            </a:r>
            <a:r>
              <a:rPr lang="en-US" sz="1838" dirty="0">
                <a:solidFill>
                  <a:srgbClr val="201E1E"/>
                </a:solidFill>
              </a:rPr>
              <a:t> </a:t>
            </a:r>
            <a:r>
              <a:rPr lang="en-US" sz="1838" dirty="0" err="1">
                <a:solidFill>
                  <a:srgbClr val="201E1E"/>
                </a:solidFill>
              </a:rPr>
              <a:t>позволяет</a:t>
            </a:r>
            <a:r>
              <a:rPr lang="en-US" sz="1838" dirty="0">
                <a:solidFill>
                  <a:srgbClr val="201E1E"/>
                </a:solidFill>
              </a:rPr>
              <a:t> </a:t>
            </a:r>
            <a:r>
              <a:rPr lang="en-US" sz="1838" dirty="0" err="1">
                <a:solidFill>
                  <a:srgbClr val="201E1E"/>
                </a:solidFill>
              </a:rPr>
              <a:t>отследить</a:t>
            </a:r>
            <a:r>
              <a:rPr lang="en-US" sz="1838" dirty="0">
                <a:solidFill>
                  <a:srgbClr val="201E1E"/>
                </a:solidFill>
              </a:rPr>
              <a:t> </a:t>
            </a:r>
            <a:r>
              <a:rPr lang="en-US" sz="1838" dirty="0" err="1">
                <a:solidFill>
                  <a:srgbClr val="201E1E"/>
                </a:solidFill>
              </a:rPr>
              <a:t>общие</a:t>
            </a:r>
            <a:r>
              <a:rPr lang="en-US" sz="1838" dirty="0">
                <a:solidFill>
                  <a:srgbClr val="201E1E"/>
                </a:solidFill>
              </a:rPr>
              <a:t> </a:t>
            </a:r>
            <a:r>
              <a:rPr lang="en-US" sz="1838" dirty="0" err="1">
                <a:solidFill>
                  <a:srgbClr val="201E1E"/>
                </a:solidFill>
              </a:rPr>
              <a:t>тенденции</a:t>
            </a:r>
            <a:r>
              <a:rPr lang="en-US" sz="1838" dirty="0">
                <a:solidFill>
                  <a:srgbClr val="201E1E"/>
                </a:solidFill>
              </a:rPr>
              <a:t> </a:t>
            </a:r>
            <a:r>
              <a:rPr lang="en-US" sz="1838" dirty="0" err="1">
                <a:solidFill>
                  <a:srgbClr val="201E1E"/>
                </a:solidFill>
              </a:rPr>
              <a:t>по</a:t>
            </a:r>
            <a:r>
              <a:rPr lang="en-US" sz="1838" dirty="0">
                <a:solidFill>
                  <a:srgbClr val="201E1E"/>
                </a:solidFill>
              </a:rPr>
              <a:t> </a:t>
            </a:r>
            <a:r>
              <a:rPr lang="en-US" sz="1838" dirty="0" err="1">
                <a:solidFill>
                  <a:srgbClr val="201E1E"/>
                </a:solidFill>
              </a:rPr>
              <a:t>классу</a:t>
            </a:r>
            <a:r>
              <a:rPr lang="en-US" sz="1838" dirty="0">
                <a:solidFill>
                  <a:srgbClr val="201E1E"/>
                </a:solidFill>
              </a:rPr>
              <a:t> и </a:t>
            </a:r>
            <a:r>
              <a:rPr lang="en-US" sz="1838" dirty="0" err="1">
                <a:solidFill>
                  <a:srgbClr val="201E1E"/>
                </a:solidFill>
              </a:rPr>
              <a:t>адресно</a:t>
            </a:r>
            <a:r>
              <a:rPr lang="en-US" sz="1838" dirty="0">
                <a:solidFill>
                  <a:srgbClr val="201E1E"/>
                </a:solidFill>
              </a:rPr>
              <a:t> </a:t>
            </a:r>
            <a:r>
              <a:rPr lang="en-US" sz="1838" dirty="0" err="1">
                <a:solidFill>
                  <a:srgbClr val="201E1E"/>
                </a:solidFill>
              </a:rPr>
              <a:t>работать</a:t>
            </a:r>
            <a:r>
              <a:rPr lang="en-US" sz="1838" dirty="0">
                <a:solidFill>
                  <a:srgbClr val="201E1E"/>
                </a:solidFill>
              </a:rPr>
              <a:t/>
            </a:r>
            <a:br>
              <a:rPr lang="en-US" sz="1838" dirty="0">
                <a:solidFill>
                  <a:srgbClr val="201E1E"/>
                </a:solidFill>
              </a:rPr>
            </a:br>
            <a:r>
              <a:rPr lang="en-US" sz="1838" dirty="0">
                <a:solidFill>
                  <a:srgbClr val="201E1E"/>
                </a:solidFill>
              </a:rPr>
              <a:t>с </a:t>
            </a:r>
            <a:r>
              <a:rPr lang="en-US" sz="1838" dirty="0" err="1">
                <a:solidFill>
                  <a:srgbClr val="201E1E"/>
                </a:solidFill>
              </a:rPr>
              <a:t>проблемами</a:t>
            </a:r>
            <a:r>
              <a:rPr lang="en-US" sz="1838" dirty="0">
                <a:solidFill>
                  <a:srgbClr val="201E1E"/>
                </a:solidFill>
              </a:rPr>
              <a:t> в </a:t>
            </a:r>
            <a:r>
              <a:rPr lang="en-US" sz="1838" dirty="0" err="1">
                <a:solidFill>
                  <a:srgbClr val="201E1E"/>
                </a:solidFill>
              </a:rPr>
              <a:t>режиме</a:t>
            </a:r>
            <a:r>
              <a:rPr lang="en-US" sz="1838" dirty="0">
                <a:solidFill>
                  <a:srgbClr val="201E1E"/>
                </a:solidFill>
              </a:rPr>
              <a:t> </a:t>
            </a:r>
            <a:r>
              <a:rPr lang="en-US" sz="1838" dirty="0" err="1">
                <a:solidFill>
                  <a:srgbClr val="201E1E"/>
                </a:solidFill>
              </a:rPr>
              <a:t>онлайн</a:t>
            </a:r>
            <a:r>
              <a:rPr lang="en-US" sz="1838" dirty="0">
                <a:solidFill>
                  <a:srgbClr val="201E1E"/>
                </a:solidFill>
              </a:rPr>
              <a:t>.</a:t>
            </a:r>
            <a:endParaRPr sz="525" dirty="0"/>
          </a:p>
        </p:txBody>
      </p:sp>
    </p:spTree>
    <p:extLst>
      <p:ext uri="{BB962C8B-B14F-4D97-AF65-F5344CB8AC3E}">
        <p14:creationId xmlns:p14="http://schemas.microsoft.com/office/powerpoint/2010/main" xmlns="" val="299536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16" descr="метапрезентация_графика_разделитель_07.pd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6"/>
          <p:cNvSpPr txBox="1"/>
          <p:nvPr/>
        </p:nvSpPr>
        <p:spPr>
          <a:xfrm>
            <a:off x="164552" y="186845"/>
            <a:ext cx="2749869" cy="922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/>
          <a:p>
            <a:pPr defTabSz="342900">
              <a:buClr>
                <a:srgbClr val="201E1E"/>
              </a:buClr>
              <a:buSzPts val="6800"/>
            </a:pPr>
            <a:r>
              <a:rPr lang="en-US" sz="2550">
                <a:solidFill>
                  <a:srgbClr val="201E1E"/>
                </a:solidFill>
                <a:latin typeface="Georgia"/>
                <a:ea typeface="Georgia"/>
                <a:cs typeface="Georgia"/>
                <a:sym typeface="Georgia"/>
              </a:rPr>
              <a:t>Отчёт</a:t>
            </a:r>
            <a:br>
              <a:rPr lang="en-US" sz="2550">
                <a:solidFill>
                  <a:srgbClr val="201E1E"/>
                </a:solidFill>
                <a:latin typeface="Georgia"/>
                <a:ea typeface="Georgia"/>
                <a:cs typeface="Georgia"/>
                <a:sym typeface="Georgia"/>
              </a:rPr>
            </a:br>
            <a:r>
              <a:rPr lang="en-US" sz="2550">
                <a:solidFill>
                  <a:srgbClr val="201E1E"/>
                </a:solidFill>
                <a:latin typeface="Georgia"/>
                <a:ea typeface="Georgia"/>
                <a:cs typeface="Georgia"/>
                <a:sym typeface="Georgia"/>
              </a:rPr>
              <a:t>за период</a:t>
            </a:r>
            <a:endParaRPr sz="525"/>
          </a:p>
        </p:txBody>
      </p:sp>
      <p:sp>
        <p:nvSpPr>
          <p:cNvPr id="139" name="Google Shape;139;p16"/>
          <p:cNvSpPr txBox="1"/>
          <p:nvPr/>
        </p:nvSpPr>
        <p:spPr>
          <a:xfrm>
            <a:off x="171117" y="1642117"/>
            <a:ext cx="2600325" cy="1660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/>
          <a:p>
            <a:pPr defTabSz="342900">
              <a:lnSpc>
                <a:spcPct val="110000"/>
              </a:lnSpc>
              <a:buSzPts val="2400"/>
            </a:pPr>
            <a:r>
              <a:rPr lang="en-US" sz="1200" dirty="0" err="1"/>
              <a:t>Индивидуальный</a:t>
            </a:r>
            <a:r>
              <a:rPr lang="en-US" sz="1200" dirty="0"/>
              <a:t> </a:t>
            </a:r>
            <a:r>
              <a:rPr lang="en-US" sz="1200" dirty="0" err="1"/>
              <a:t>отчёт</a:t>
            </a:r>
            <a:r>
              <a:rPr lang="en-US" sz="1200" dirty="0"/>
              <a:t> </a:t>
            </a:r>
            <a:r>
              <a:rPr lang="en-US" sz="1200" dirty="0" err="1"/>
              <a:t>показывает</a:t>
            </a:r>
            <a:r>
              <a:rPr lang="en-US" sz="1200" dirty="0"/>
              <a:t> </a:t>
            </a:r>
            <a:r>
              <a:rPr lang="en-US" sz="1200" dirty="0" err="1"/>
              <a:t>активность</a:t>
            </a:r>
            <a:r>
              <a:rPr lang="en-US" sz="1200" dirty="0"/>
              <a:t> </a:t>
            </a:r>
            <a:r>
              <a:rPr lang="en-US" sz="1200" dirty="0" err="1"/>
              <a:t>учителя</a:t>
            </a:r>
            <a:r>
              <a:rPr lang="en-US" sz="1200" dirty="0"/>
              <a:t> и </a:t>
            </a:r>
            <a:r>
              <a:rPr lang="en-US" sz="1200" dirty="0" err="1"/>
              <a:t>рекомендации</a:t>
            </a:r>
            <a:r>
              <a:rPr lang="en-US" sz="1200" dirty="0"/>
              <a:t> </a:t>
            </a:r>
            <a:r>
              <a:rPr lang="en-US" sz="1200" dirty="0" err="1"/>
              <a:t>по</a:t>
            </a:r>
            <a:r>
              <a:rPr lang="en-US" sz="1200" dirty="0"/>
              <a:t> </a:t>
            </a:r>
            <a:r>
              <a:rPr lang="en-US" sz="1200" dirty="0" err="1"/>
              <a:t>созданию</a:t>
            </a:r>
            <a:r>
              <a:rPr lang="en-US" sz="1200" dirty="0"/>
              <a:t> </a:t>
            </a:r>
            <a:r>
              <a:rPr lang="en-US" sz="1200" dirty="0" err="1"/>
              <a:t>занятий</a:t>
            </a:r>
            <a:r>
              <a:rPr lang="en-US" sz="1200" dirty="0"/>
              <a:t>.</a:t>
            </a:r>
            <a:endParaRPr sz="1200" dirty="0"/>
          </a:p>
          <a:p>
            <a:pPr defTabSz="342900">
              <a:lnSpc>
                <a:spcPct val="110000"/>
              </a:lnSpc>
              <a:buSzPts val="3000"/>
            </a:pPr>
            <a:endParaRPr sz="1200" b="1" dirty="0">
              <a:ea typeface="Helvetica Neue"/>
              <a:cs typeface="Helvetica Neue"/>
              <a:sym typeface="Helvetica Neue"/>
            </a:endParaRPr>
          </a:p>
          <a:p>
            <a:pPr defTabSz="342900">
              <a:lnSpc>
                <a:spcPct val="110000"/>
              </a:lnSpc>
              <a:buSzPts val="2400"/>
            </a:pPr>
            <a:r>
              <a:rPr lang="en-US" sz="1200" dirty="0" err="1"/>
              <a:t>Статистика</a:t>
            </a:r>
            <a:r>
              <a:rPr lang="en-US" sz="1200" dirty="0"/>
              <a:t> </a:t>
            </a:r>
            <a:r>
              <a:rPr lang="en-US" sz="1200" dirty="0" err="1"/>
              <a:t>класса</a:t>
            </a:r>
            <a:r>
              <a:rPr lang="en-US" sz="1200" dirty="0"/>
              <a:t>: </a:t>
            </a:r>
            <a:r>
              <a:rPr lang="en-US" sz="1200" dirty="0" err="1"/>
              <a:t>анализ</a:t>
            </a:r>
            <a:r>
              <a:rPr lang="en-US" sz="1200" dirty="0"/>
              <a:t> </a:t>
            </a:r>
            <a:r>
              <a:rPr lang="en-US" sz="1200" dirty="0" err="1"/>
              <a:t>тем</a:t>
            </a:r>
            <a:r>
              <a:rPr lang="en-US" sz="1200" dirty="0"/>
              <a:t> </a:t>
            </a:r>
            <a:r>
              <a:rPr lang="en-US" sz="1200" dirty="0" err="1"/>
              <a:t>по</a:t>
            </a:r>
            <a:r>
              <a:rPr lang="en-US" sz="1200" dirty="0"/>
              <a:t> </a:t>
            </a:r>
            <a:r>
              <a:rPr lang="en-US" sz="1200" dirty="0" err="1"/>
              <a:t>каждому</a:t>
            </a:r>
            <a:r>
              <a:rPr lang="en-US" sz="1200" dirty="0"/>
              <a:t> </a:t>
            </a:r>
            <a:r>
              <a:rPr lang="en-US" sz="1200" dirty="0" err="1"/>
              <a:t>предмету</a:t>
            </a:r>
            <a:r>
              <a:rPr lang="en-US" sz="1200" dirty="0"/>
              <a:t> и </a:t>
            </a:r>
            <a:r>
              <a:rPr lang="en-US" sz="1200" dirty="0" err="1"/>
              <a:t>сравнение</a:t>
            </a:r>
            <a:r>
              <a:rPr lang="en-US" sz="1200" dirty="0"/>
              <a:t> </a:t>
            </a:r>
            <a:r>
              <a:rPr lang="en-US" sz="1200" dirty="0" err="1"/>
              <a:t>результатов</a:t>
            </a:r>
            <a:r>
              <a:rPr lang="en-US" sz="1200" dirty="0"/>
              <a:t> </a:t>
            </a:r>
            <a:r>
              <a:rPr lang="en-US" sz="1200" dirty="0" err="1"/>
              <a:t>своих</a:t>
            </a:r>
            <a:r>
              <a:rPr lang="en-US" sz="1200" dirty="0"/>
              <a:t> </a:t>
            </a:r>
            <a:r>
              <a:rPr lang="en-US" sz="1200" dirty="0" err="1"/>
              <a:t>учеников</a:t>
            </a:r>
            <a:r>
              <a:rPr lang="en-US" sz="1200" dirty="0"/>
              <a:t> с </a:t>
            </a:r>
            <a:r>
              <a:rPr lang="en-US" sz="1200" dirty="0" err="1"/>
              <a:t>результатами</a:t>
            </a:r>
            <a:r>
              <a:rPr lang="en-US" sz="1200" dirty="0"/>
              <a:t> </a:t>
            </a:r>
            <a:r>
              <a:rPr lang="en-US" sz="1200" dirty="0" err="1"/>
              <a:t>учеников</a:t>
            </a:r>
            <a:r>
              <a:rPr lang="en-US" sz="1200" dirty="0"/>
              <a:t> </a:t>
            </a:r>
            <a:r>
              <a:rPr lang="en-US" sz="1200" dirty="0" err="1"/>
              <a:t>по</a:t>
            </a:r>
            <a:r>
              <a:rPr lang="en-US" sz="1200" dirty="0"/>
              <a:t> </a:t>
            </a:r>
            <a:r>
              <a:rPr lang="en-US" sz="1200" dirty="0" err="1"/>
              <a:t>России</a:t>
            </a:r>
            <a:r>
              <a:rPr lang="en-US" sz="1200" dirty="0"/>
              <a:t>.</a:t>
            </a:r>
            <a:endParaRPr sz="1200" dirty="0"/>
          </a:p>
          <a:p>
            <a:pPr defTabSz="342900">
              <a:lnSpc>
                <a:spcPct val="110000"/>
              </a:lnSpc>
              <a:buSzPts val="3000"/>
            </a:pPr>
            <a:endParaRPr sz="1200" b="1" dirty="0">
              <a:ea typeface="Helvetica Neue"/>
              <a:cs typeface="Helvetica Neue"/>
              <a:sym typeface="Helvetica Neue"/>
            </a:endParaRPr>
          </a:p>
          <a:p>
            <a:pPr defTabSz="342900">
              <a:lnSpc>
                <a:spcPct val="110000"/>
              </a:lnSpc>
              <a:buSzPts val="2400"/>
            </a:pPr>
            <a:r>
              <a:rPr lang="en-US" sz="1200" dirty="0" err="1"/>
              <a:t>Статистика</a:t>
            </a:r>
            <a:r>
              <a:rPr lang="en-US" sz="1200" dirty="0"/>
              <a:t> </a:t>
            </a:r>
            <a:r>
              <a:rPr lang="en-US" sz="1200" dirty="0" err="1"/>
              <a:t>по</a:t>
            </a:r>
            <a:r>
              <a:rPr lang="en-US" sz="1200" dirty="0"/>
              <a:t> </a:t>
            </a:r>
            <a:r>
              <a:rPr lang="en-US" sz="1200" dirty="0" err="1"/>
              <a:t>каждому</a:t>
            </a:r>
            <a:r>
              <a:rPr lang="en-US" sz="1200" dirty="0"/>
              <a:t> </a:t>
            </a:r>
            <a:r>
              <a:rPr lang="en-US" sz="1200" dirty="0" err="1"/>
              <a:t>ученику</a:t>
            </a:r>
            <a:r>
              <a:rPr lang="en-US" sz="1200" dirty="0"/>
              <a:t>.</a:t>
            </a:r>
            <a:endParaRPr sz="1200" dirty="0"/>
          </a:p>
        </p:txBody>
      </p:sp>
      <p:pic>
        <p:nvPicPr>
          <p:cNvPr id="140" name="Google Shape;140;p16" descr="отчет 01.jpg"/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3145643" y="844870"/>
            <a:ext cx="2739117" cy="5168261"/>
          </a:xfrm>
          <a:prstGeom prst="rect">
            <a:avLst/>
          </a:prstGeom>
          <a:noFill/>
          <a:ln>
            <a:noFill/>
          </a:ln>
          <a:effectLst>
            <a:outerShdw blurRad="508000" dist="16744" dir="5400000" rotWithShape="0">
              <a:srgbClr val="000000">
                <a:alpha val="10196"/>
              </a:srgbClr>
            </a:outerShdw>
          </a:effectLst>
        </p:spPr>
      </p:pic>
      <p:pic>
        <p:nvPicPr>
          <p:cNvPr id="141" name="Google Shape;141;p16" descr="отчет 02.jpg"/>
          <p:cNvPicPr preferRelativeResize="0"/>
          <p:nvPr/>
        </p:nvPicPr>
        <p:blipFill rotWithShape="1">
          <a:blip r:embed="rId5" cstate="print">
            <a:alphaModFix/>
          </a:blip>
          <a:srcRect/>
          <a:stretch/>
        </p:blipFill>
        <p:spPr>
          <a:xfrm>
            <a:off x="6204628" y="844870"/>
            <a:ext cx="2739117" cy="5168261"/>
          </a:xfrm>
          <a:prstGeom prst="rect">
            <a:avLst/>
          </a:prstGeom>
          <a:noFill/>
          <a:ln>
            <a:noFill/>
          </a:ln>
          <a:effectLst>
            <a:outerShdw blurRad="508000" dist="16744" dir="5400000" rotWithShape="0">
              <a:srgbClr val="000000">
                <a:alpha val="10196"/>
              </a:srgbClr>
            </a:outerShdw>
          </a:effectLst>
        </p:spPr>
      </p:pic>
      <p:sp>
        <p:nvSpPr>
          <p:cNvPr id="143" name="Google Shape;143;p16"/>
          <p:cNvSpPr txBox="1">
            <a:spLocks noGrp="1"/>
          </p:cNvSpPr>
          <p:nvPr>
            <p:ph type="sldNum" idx="12"/>
          </p:nvPr>
        </p:nvSpPr>
        <p:spPr>
          <a:xfrm>
            <a:off x="207860" y="6337618"/>
            <a:ext cx="81152" cy="291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/>
          <a:p>
            <a:pPr defTabSz="342900">
              <a:lnSpc>
                <a:spcPct val="281250"/>
              </a:lnSpc>
              <a:buClr>
                <a:srgbClr val="201E1E"/>
              </a:buClr>
              <a:buSzPts val="1600"/>
            </a:pPr>
            <a:fld id="{00000000-1234-1234-1234-123412341234}" type="slidenum">
              <a:rPr lang="en-US" sz="600">
                <a:solidFill>
                  <a:srgbClr val="201E1E"/>
                </a:solidFill>
                <a:latin typeface="Arial"/>
                <a:ea typeface="Arial"/>
                <a:cs typeface="Arial"/>
                <a:sym typeface="Arial"/>
              </a:rPr>
              <a:pPr defTabSz="342900">
                <a:lnSpc>
                  <a:spcPct val="281250"/>
                </a:lnSpc>
                <a:buClr>
                  <a:srgbClr val="201E1E"/>
                </a:buClr>
                <a:buSzPts val="1600"/>
              </a:pPr>
              <a:t>17</a:t>
            </a:fld>
            <a:endParaRPr sz="600">
              <a:solidFill>
                <a:srgbClr val="201E1E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5491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title"/>
          </p:nvPr>
        </p:nvSpPr>
        <p:spPr>
          <a:xfrm>
            <a:off x="554550" y="5867"/>
            <a:ext cx="80349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Образовательная платформа Учи.ру</a:t>
            </a: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body" idx="1"/>
          </p:nvPr>
        </p:nvSpPr>
        <p:spPr>
          <a:xfrm>
            <a:off x="373650" y="1419867"/>
            <a:ext cx="4260300" cy="100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/>
              <a:t>Включает в себя более 35 000 интерактивных заданий</a:t>
            </a:r>
            <a:endParaRPr sz="18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39376" y="1419868"/>
            <a:ext cx="3484801" cy="2006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35675" y="5151311"/>
            <a:ext cx="3484800" cy="934728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3"/>
          <p:cNvSpPr txBox="1">
            <a:spLocks noGrp="1"/>
          </p:cNvSpPr>
          <p:nvPr>
            <p:ph type="body" idx="1"/>
          </p:nvPr>
        </p:nvSpPr>
        <p:spPr>
          <a:xfrm>
            <a:off x="5335675" y="3560267"/>
            <a:ext cx="3292200" cy="100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dirty="0"/>
              <a:t>Позволяет организовать дистанционное </a:t>
            </a:r>
            <a:r>
              <a:rPr lang="ru" sz="1800" dirty="0" smtClean="0"/>
              <a:t>обучение (ОБУЧАЮЩИЕ РОЛИКИ) </a:t>
            </a:r>
            <a:endParaRPr sz="1800"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59" name="Google Shape;59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8850" y="2612502"/>
            <a:ext cx="4751450" cy="36745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5575" y="0"/>
            <a:ext cx="2808000" cy="1007600"/>
          </a:xfrm>
        </p:spPr>
        <p:txBody>
          <a:bodyPr/>
          <a:lstStyle/>
          <a:p>
            <a:r>
              <a:rPr lang="ru-RU" dirty="0" smtClean="0"/>
              <a:t>Регистрация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31356" y="986141"/>
            <a:ext cx="4065223" cy="4239200"/>
          </a:xfrm>
        </p:spPr>
        <p:txBody>
          <a:bodyPr/>
          <a:lstStyle/>
          <a:p>
            <a:pPr algn="just"/>
            <a:r>
              <a:rPr lang="ru-RU" sz="2000" dirty="0" smtClean="0"/>
              <a:t>Учитель регистрируется на сайте и создает класс.</a:t>
            </a:r>
          </a:p>
          <a:p>
            <a:pPr algn="just"/>
            <a:r>
              <a:rPr lang="ru-RU" sz="2000" dirty="0" smtClean="0"/>
              <a:t>После создания класса учитель вносит фамилии и имена детей в виртуальный класс и система сама формирует пароли и логины, которые  учитель раздает ученикам. </a:t>
            </a:r>
          </a:p>
          <a:p>
            <a:pPr algn="just"/>
            <a:r>
              <a:rPr lang="ru-RU" sz="2000" dirty="0" smtClean="0"/>
              <a:t>Ученики входят на сайт под своим логином.</a:t>
            </a:r>
            <a:endParaRPr lang="ru-RU" sz="2000" dirty="0"/>
          </a:p>
        </p:txBody>
      </p:sp>
      <p:pic>
        <p:nvPicPr>
          <p:cNvPr id="4" name="Google Shape;56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538949" y="1610828"/>
            <a:ext cx="4284381" cy="38241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>
            <a:spLocks noGrp="1"/>
          </p:cNvSpPr>
          <p:nvPr>
            <p:ph type="title"/>
          </p:nvPr>
        </p:nvSpPr>
        <p:spPr>
          <a:xfrm>
            <a:off x="997500" y="232800"/>
            <a:ext cx="70032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Методика работы с Учи.ру в дистанционном обучении</a:t>
            </a:r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body" idx="1"/>
          </p:nvPr>
        </p:nvSpPr>
        <p:spPr>
          <a:xfrm>
            <a:off x="311700" y="1243200"/>
            <a:ext cx="8235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-RU" sz="1800" dirty="0" smtClean="0"/>
              <a:t>После регистрации и создания класса учитель имеет возможность работать с обучающимися в дистанционном режиме;</a:t>
            </a:r>
            <a:endParaRPr sz="18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 sz="1800" dirty="0"/>
              <a:t>Абсолютно бесплатный доступ ко всем заданиям и статистике для школ и учителей;</a:t>
            </a:r>
            <a:endParaRPr sz="18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 sz="1800" dirty="0"/>
              <a:t>Ученикам предоставляется бесплатный доступ на время уроков;</a:t>
            </a:r>
            <a:endParaRPr sz="18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 sz="1800" dirty="0"/>
              <a:t>После 16:00 доступно 20 заданий бесплатно, для неограниченного доступа родители могут оформить подписку.</a:t>
            </a:r>
            <a:endParaRPr sz="1800" dirty="0"/>
          </a:p>
        </p:txBody>
      </p:sp>
      <p:pic>
        <p:nvPicPr>
          <p:cNvPr id="66" name="Google Shape;6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46701" y="4588267"/>
            <a:ext cx="6846399" cy="183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>
            <a:spLocks noGrp="1"/>
          </p:cNvSpPr>
          <p:nvPr>
            <p:ph type="body" idx="1"/>
          </p:nvPr>
        </p:nvSpPr>
        <p:spPr>
          <a:xfrm>
            <a:off x="428596" y="1785926"/>
            <a:ext cx="3492000" cy="450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600" dirty="0"/>
              <a:t>«Виртуальный класс» на “Учи.ру” </a:t>
            </a:r>
            <a:r>
              <a:rPr lang="ru" sz="1600" dirty="0" smtClean="0"/>
              <a:t>—бесплатный </a:t>
            </a:r>
            <a:r>
              <a:rPr lang="ru" sz="1600" dirty="0"/>
              <a:t>сервис онлайн уроков с удобными функциями. </a:t>
            </a:r>
            <a:endParaRPr sz="1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 dirty="0"/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ru" sz="1600" dirty="0"/>
              <a:t>Учитель может демонстрировать ученикам документы, презентации, электронные учебники и использовать виртуальный маркер и указку. </a:t>
            </a:r>
            <a:endParaRPr lang="ru" sz="1600" dirty="0" smtClean="0"/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ru" sz="1600" dirty="0" smtClean="0"/>
              <a:t>Понадобится </a:t>
            </a:r>
            <a:r>
              <a:rPr lang="ru" sz="1600" dirty="0"/>
              <a:t>ноутбук с камерой, микрофоном и выходом в интернет</a:t>
            </a:r>
            <a:r>
              <a:rPr lang="ru" sz="1600" dirty="0">
                <a:solidFill>
                  <a:schemeClr val="bg2"/>
                </a:solidFill>
              </a:rPr>
              <a:t>.</a:t>
            </a:r>
            <a:endParaRPr sz="1600" dirty="0">
              <a:solidFill>
                <a:schemeClr val="bg2"/>
              </a:solidFill>
            </a:endParaRPr>
          </a:p>
        </p:txBody>
      </p:sp>
      <p:pic>
        <p:nvPicPr>
          <p:cNvPr id="72" name="Google Shape;7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31325" y="417776"/>
            <a:ext cx="4637806" cy="384208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5"/>
          <p:cNvSpPr txBox="1"/>
          <p:nvPr/>
        </p:nvSpPr>
        <p:spPr>
          <a:xfrm>
            <a:off x="4073040" y="4186906"/>
            <a:ext cx="4531135" cy="2129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190500" lvl="0" indent="-342900" algn="ctr" rtl="0"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ru" sz="1600" dirty="0" smtClean="0">
                <a:latin typeface="+mn-lt"/>
              </a:rPr>
              <a:t>Виртуальный класс – это :</a:t>
            </a:r>
          </a:p>
          <a:p>
            <a:pPr marL="457200" marR="190500" lvl="0" indent="-342900" algn="l" rtl="0"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ru" sz="1600" dirty="0" smtClean="0">
                <a:latin typeface="+mn-lt"/>
              </a:rPr>
              <a:t>Видеосвязь </a:t>
            </a:r>
            <a:r>
              <a:rPr lang="ru" sz="1600" dirty="0">
                <a:latin typeface="+mn-lt"/>
              </a:rPr>
              <a:t>с учениками;</a:t>
            </a:r>
            <a:endParaRPr sz="1600" dirty="0">
              <a:latin typeface="+mn-lt"/>
            </a:endParaRPr>
          </a:p>
          <a:p>
            <a:pPr marL="457200" marR="1905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ru" sz="1600" dirty="0">
                <a:latin typeface="+mn-lt"/>
              </a:rPr>
              <a:t> Доска и инструменты для рисования;</a:t>
            </a:r>
            <a:endParaRPr sz="1600" dirty="0">
              <a:latin typeface="+mn-lt"/>
            </a:endParaRPr>
          </a:p>
          <a:p>
            <a:pPr marL="457200" marR="1905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ru" sz="1600" dirty="0">
                <a:latin typeface="+mn-lt"/>
              </a:rPr>
              <a:t>Демонстрация материалов в PDF;</a:t>
            </a:r>
            <a:endParaRPr sz="1600" dirty="0">
              <a:latin typeface="+mn-lt"/>
            </a:endParaRPr>
          </a:p>
          <a:p>
            <a:pPr marL="457200" marR="1905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ru" sz="1600" dirty="0">
                <a:latin typeface="+mn-lt"/>
              </a:rPr>
              <a:t>Общение с классом в чате.</a:t>
            </a:r>
            <a:endParaRPr sz="1600" dirty="0">
              <a:latin typeface="+mn-lt"/>
            </a:endParaRPr>
          </a:p>
        </p:txBody>
      </p:sp>
      <p:pic>
        <p:nvPicPr>
          <p:cNvPr id="74" name="Google Shape;74;p15"/>
          <p:cNvPicPr preferRelativeResize="0"/>
          <p:nvPr/>
        </p:nvPicPr>
        <p:blipFill rotWithShape="1">
          <a:blip r:embed="rId4">
            <a:alphaModFix/>
          </a:blip>
          <a:srcRect l="24836" t="34819" r="49640"/>
          <a:stretch/>
        </p:blipFill>
        <p:spPr>
          <a:xfrm>
            <a:off x="296300" y="279335"/>
            <a:ext cx="2061310" cy="12189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0301" y="593361"/>
            <a:ext cx="4571999" cy="296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6"/>
          <p:cNvPicPr preferRelativeResize="0"/>
          <p:nvPr/>
        </p:nvPicPr>
        <p:blipFill rotWithShape="1">
          <a:blip r:embed="rId4">
            <a:alphaModFix/>
          </a:blip>
          <a:srcRect l="49470" t="38852" r="25631"/>
          <a:stretch/>
        </p:blipFill>
        <p:spPr>
          <a:xfrm>
            <a:off x="6206075" y="942434"/>
            <a:ext cx="1986576" cy="130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27526" y="2564500"/>
            <a:ext cx="5569775" cy="371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6"/>
          <p:cNvPicPr preferRelativeResize="0"/>
          <p:nvPr/>
        </p:nvPicPr>
        <p:blipFill>
          <a:blip r:embed="rId6" cstate="print">
            <a:alphaModFix/>
          </a:blip>
          <a:stretch>
            <a:fillRect/>
          </a:stretch>
        </p:blipFill>
        <p:spPr>
          <a:xfrm>
            <a:off x="753000" y="4209233"/>
            <a:ext cx="1372176" cy="18295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5338" y="998652"/>
            <a:ext cx="4039075" cy="3022432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7"/>
          <p:cNvPicPr preferRelativeResize="0"/>
          <p:nvPr/>
        </p:nvPicPr>
        <p:blipFill rotWithShape="1">
          <a:blip r:embed="rId4">
            <a:alphaModFix/>
          </a:blip>
          <a:srcRect b="21844"/>
          <a:stretch/>
        </p:blipFill>
        <p:spPr>
          <a:xfrm>
            <a:off x="4632046" y="2962624"/>
            <a:ext cx="4130650" cy="3708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7"/>
          <p:cNvPicPr preferRelativeResize="0"/>
          <p:nvPr/>
        </p:nvPicPr>
        <p:blipFill>
          <a:blip r:embed="rId5" cstate="print">
            <a:alphaModFix/>
          </a:blip>
          <a:stretch>
            <a:fillRect/>
          </a:stretch>
        </p:blipFill>
        <p:spPr>
          <a:xfrm>
            <a:off x="828399" y="4515134"/>
            <a:ext cx="2045101" cy="172690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7"/>
          <p:cNvSpPr txBox="1"/>
          <p:nvPr/>
        </p:nvSpPr>
        <p:spPr>
          <a:xfrm>
            <a:off x="1729648" y="4807584"/>
            <a:ext cx="1781502" cy="11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dirty="0"/>
              <a:t>Чат класса, позволяющий организовать обратную связь</a:t>
            </a:r>
            <a:endParaRPr sz="1600" dirty="0"/>
          </a:p>
        </p:txBody>
      </p:sp>
      <p:pic>
        <p:nvPicPr>
          <p:cNvPr id="91" name="Google Shape;91;p17"/>
          <p:cNvPicPr preferRelativeResize="0"/>
          <p:nvPr/>
        </p:nvPicPr>
        <p:blipFill>
          <a:blip r:embed="rId6" cstate="print">
            <a:alphaModFix/>
          </a:blip>
          <a:stretch>
            <a:fillRect/>
          </a:stretch>
        </p:blipFill>
        <p:spPr>
          <a:xfrm>
            <a:off x="6178486" y="538913"/>
            <a:ext cx="1410674" cy="1880899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7"/>
          <p:cNvSpPr txBox="1"/>
          <p:nvPr/>
        </p:nvSpPr>
        <p:spPr>
          <a:xfrm>
            <a:off x="600495" y="354859"/>
            <a:ext cx="3046088" cy="555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 dirty="0"/>
              <a:t>Дополнительные </a:t>
            </a:r>
            <a:r>
              <a:rPr lang="ru" sz="1800" b="1" dirty="0" smtClean="0"/>
              <a:t>опции:</a:t>
            </a:r>
            <a:endParaRPr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03201"/>
            <a:ext cx="8732638" cy="6451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03;p26"/>
          <p:cNvGrpSpPr/>
          <p:nvPr/>
        </p:nvGrpSpPr>
        <p:grpSpPr>
          <a:xfrm>
            <a:off x="6104542" y="5067616"/>
            <a:ext cx="2428598" cy="700337"/>
            <a:chOff x="7414450" y="5198725"/>
            <a:chExt cx="2839801" cy="771977"/>
          </a:xfrm>
        </p:grpSpPr>
        <p:sp>
          <p:nvSpPr>
            <p:cNvPr id="104" name="Google Shape;104;p26"/>
            <p:cNvSpPr txBox="1"/>
            <p:nvPr/>
          </p:nvSpPr>
          <p:spPr>
            <a:xfrm>
              <a:off x="7414451" y="5600802"/>
              <a:ext cx="2839800" cy="369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850" tIns="72850" rIns="72850" bIns="7285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ru" sz="2200" b="1" i="0" u="none" strike="noStrike" kern="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Exo 2"/>
                  <a:ea typeface="Exo 2"/>
                  <a:cs typeface="Exo 2"/>
                  <a:sym typeface="Exo 2"/>
                </a:rPr>
                <a:t>РОДИТЕЛЯМ</a:t>
              </a:r>
              <a:endParaRPr kumimoji="0" sz="800" b="1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Exo 2"/>
                <a:ea typeface="Exo 2"/>
                <a:cs typeface="Exo 2"/>
                <a:sym typeface="Exo 2"/>
              </a:endParaRPr>
            </a:p>
          </p:txBody>
        </p:sp>
        <p:sp>
          <p:nvSpPr>
            <p:cNvPr id="105" name="Google Shape;105;p26"/>
            <p:cNvSpPr txBox="1"/>
            <p:nvPr/>
          </p:nvSpPr>
          <p:spPr>
            <a:xfrm>
              <a:off x="7414450" y="5198725"/>
              <a:ext cx="2839800" cy="369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850" tIns="72850" rIns="72850" bIns="7285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ru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Exo 2"/>
                  <a:ea typeface="Exo 2"/>
                  <a:cs typeface="Exo 2"/>
                  <a:sym typeface="Exo 2"/>
                </a:rPr>
                <a:t>ПОДДЕРЖКА</a:t>
              </a:r>
              <a:endParaRPr kumimoji="0" sz="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xo 2"/>
                <a:ea typeface="Exo 2"/>
                <a:cs typeface="Exo 2"/>
                <a:sym typeface="Exo 2"/>
              </a:endParaRPr>
            </a:p>
          </p:txBody>
        </p:sp>
      </p:grpSp>
      <p:grpSp>
        <p:nvGrpSpPr>
          <p:cNvPr id="3" name="Google Shape;106;p26"/>
          <p:cNvGrpSpPr/>
          <p:nvPr/>
        </p:nvGrpSpPr>
        <p:grpSpPr>
          <a:xfrm>
            <a:off x="5913237" y="2599591"/>
            <a:ext cx="2428597" cy="700336"/>
            <a:chOff x="7414450" y="5198725"/>
            <a:chExt cx="2839800" cy="771975"/>
          </a:xfrm>
        </p:grpSpPr>
        <p:sp>
          <p:nvSpPr>
            <p:cNvPr id="107" name="Google Shape;107;p26"/>
            <p:cNvSpPr txBox="1"/>
            <p:nvPr/>
          </p:nvSpPr>
          <p:spPr>
            <a:xfrm>
              <a:off x="7414450" y="5600800"/>
              <a:ext cx="2839800" cy="369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850" tIns="72850" rIns="72850" bIns="7285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ru" sz="2200" b="1" i="0" u="none" strike="noStrike" kern="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Exo 2"/>
                  <a:ea typeface="Exo 2"/>
                  <a:cs typeface="Exo 2"/>
                  <a:sym typeface="Exo 2"/>
                </a:rPr>
                <a:t>УЧИТЕЛЯМ</a:t>
              </a:r>
              <a:endParaRPr kumimoji="0" sz="800" b="1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Exo 2"/>
                <a:ea typeface="Exo 2"/>
                <a:cs typeface="Exo 2"/>
                <a:sym typeface="Exo 2"/>
              </a:endParaRPr>
            </a:p>
          </p:txBody>
        </p:sp>
        <p:sp>
          <p:nvSpPr>
            <p:cNvPr id="108" name="Google Shape;108;p26"/>
            <p:cNvSpPr txBox="1"/>
            <p:nvPr/>
          </p:nvSpPr>
          <p:spPr>
            <a:xfrm>
              <a:off x="7414450" y="5198725"/>
              <a:ext cx="2839800" cy="369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850" tIns="72850" rIns="72850" bIns="7285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ru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Exo 2"/>
                  <a:ea typeface="Exo 2"/>
                  <a:cs typeface="Exo 2"/>
                  <a:sym typeface="Exo 2"/>
                </a:rPr>
                <a:t>ПОДДЕРЖКА</a:t>
              </a:r>
              <a:endParaRPr kumimoji="0" sz="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xo 2"/>
                <a:ea typeface="Exo 2"/>
                <a:cs typeface="Exo 2"/>
                <a:sym typeface="Exo 2"/>
              </a:endParaRPr>
            </a:p>
          </p:txBody>
        </p:sp>
      </p:grpSp>
      <p:grpSp>
        <p:nvGrpSpPr>
          <p:cNvPr id="4" name="Google Shape;109;p26"/>
          <p:cNvGrpSpPr/>
          <p:nvPr/>
        </p:nvGrpSpPr>
        <p:grpSpPr>
          <a:xfrm>
            <a:off x="6601626" y="3789921"/>
            <a:ext cx="2274361" cy="700336"/>
            <a:chOff x="7414450" y="5198725"/>
            <a:chExt cx="2839800" cy="771975"/>
          </a:xfrm>
        </p:grpSpPr>
        <p:sp>
          <p:nvSpPr>
            <p:cNvPr id="110" name="Google Shape;110;p26"/>
            <p:cNvSpPr txBox="1"/>
            <p:nvPr/>
          </p:nvSpPr>
          <p:spPr>
            <a:xfrm>
              <a:off x="7414450" y="5600800"/>
              <a:ext cx="2839800" cy="369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850" tIns="72850" rIns="72850" bIns="7285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ru" sz="2200" b="1" i="0" u="none" strike="noStrike" kern="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Exo 2"/>
                  <a:ea typeface="Exo 2"/>
                  <a:cs typeface="Exo 2"/>
                  <a:sym typeface="Exo 2"/>
                </a:rPr>
                <a:t>УЧЕНИКАМ</a:t>
              </a:r>
              <a:endParaRPr kumimoji="0" sz="800" b="1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Exo 2"/>
                <a:ea typeface="Exo 2"/>
                <a:cs typeface="Exo 2"/>
                <a:sym typeface="Exo 2"/>
              </a:endParaRPr>
            </a:p>
          </p:txBody>
        </p:sp>
        <p:sp>
          <p:nvSpPr>
            <p:cNvPr id="111" name="Google Shape;111;p26"/>
            <p:cNvSpPr txBox="1"/>
            <p:nvPr/>
          </p:nvSpPr>
          <p:spPr>
            <a:xfrm>
              <a:off x="7414450" y="5198725"/>
              <a:ext cx="2839800" cy="369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850" tIns="72850" rIns="72850" bIns="7285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ru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Exo 2"/>
                  <a:ea typeface="Exo 2"/>
                  <a:cs typeface="Exo 2"/>
                  <a:sym typeface="Exo 2"/>
                </a:rPr>
                <a:t>ПОМОЩЬ</a:t>
              </a:r>
              <a:endParaRPr kumimoji="0" sz="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xo 2"/>
                <a:ea typeface="Exo 2"/>
                <a:cs typeface="Exo 2"/>
                <a:sym typeface="Exo 2"/>
              </a:endParaRPr>
            </a:p>
          </p:txBody>
        </p:sp>
      </p:grpSp>
      <p:sp>
        <p:nvSpPr>
          <p:cNvPr id="112" name="Google Shape;112;p26"/>
          <p:cNvSpPr/>
          <p:nvPr/>
        </p:nvSpPr>
        <p:spPr>
          <a:xfrm flipH="1">
            <a:off x="3465736" y="1153963"/>
            <a:ext cx="7500" cy="1124800"/>
          </a:xfrm>
          <a:prstGeom prst="rect">
            <a:avLst/>
          </a:prstGeom>
          <a:solidFill>
            <a:srgbClr val="00D597"/>
          </a:solidFill>
          <a:ln>
            <a:noFill/>
          </a:ln>
        </p:spPr>
        <p:txBody>
          <a:bodyPr spcFirstLastPara="1" wrap="square" lIns="72850" tIns="72850" rIns="72850" bIns="7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tabLst/>
              <a:defRPr/>
            </a:pPr>
            <a:r>
              <a:rPr kumimoji="0" lang="ru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endParaRPr kumimoji="0" sz="11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tabLst/>
              <a:defRPr/>
            </a:pPr>
            <a:endParaRPr kumimoji="0" sz="11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3" name="Google Shape;113;p26"/>
          <p:cNvSpPr/>
          <p:nvPr/>
        </p:nvSpPr>
        <p:spPr>
          <a:xfrm flipH="1">
            <a:off x="5948903" y="5017212"/>
            <a:ext cx="7500" cy="1124800"/>
          </a:xfrm>
          <a:prstGeom prst="rect">
            <a:avLst/>
          </a:prstGeom>
          <a:solidFill>
            <a:srgbClr val="00D597"/>
          </a:solidFill>
          <a:ln>
            <a:noFill/>
          </a:ln>
        </p:spPr>
        <p:txBody>
          <a:bodyPr spcFirstLastPara="1" wrap="square" lIns="72850" tIns="72850" rIns="72850" bIns="7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endParaRPr kumimoji="0" sz="11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5" name="Google Shape;115;p26"/>
          <p:cNvSpPr txBox="1"/>
          <p:nvPr/>
        </p:nvSpPr>
        <p:spPr>
          <a:xfrm>
            <a:off x="6351603" y="1256262"/>
            <a:ext cx="2343669" cy="560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850" tIns="72850" rIns="72850" bIns="7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" sz="3600" b="1" i="0" u="sng" strike="noStrike" kern="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Exo 2 Regular"/>
                <a:ea typeface="Exo 2 Regular"/>
                <a:cs typeface="Exo 2 Regular"/>
                <a:sym typeface="Exo 2 Regular"/>
              </a:rPr>
              <a:t>ЯКласс</a:t>
            </a:r>
            <a:endParaRPr kumimoji="0" sz="3600" b="1" i="0" u="sng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Exo 2 Regular"/>
              <a:ea typeface="Exo 2 Regular"/>
              <a:cs typeface="Exo 2 Regular"/>
              <a:sym typeface="Exo 2 Regular"/>
            </a:endParaRPr>
          </a:p>
        </p:txBody>
      </p:sp>
      <p:pic>
        <p:nvPicPr>
          <p:cNvPr id="19" name="Рисунок 18" descr="2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640" y="732887"/>
            <a:ext cx="5456799" cy="3744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56495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657</Words>
  <PresentationFormat>Экран (4:3)</PresentationFormat>
  <Paragraphs>94</Paragraphs>
  <Slides>17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Инструменты для удаленного проведения уроков</vt:lpstr>
      <vt:lpstr>Образовательная платформа Учи.ру</vt:lpstr>
      <vt:lpstr>Регистрация</vt:lpstr>
      <vt:lpstr>Методика работы с Учи.ру в дистанционном обучении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Инструменты для удаленного проведения уроков</dc:title>
  <cp:lastModifiedBy>Пользователь</cp:lastModifiedBy>
  <cp:revision>4</cp:revision>
  <dcterms:modified xsi:type="dcterms:W3CDTF">2020-04-08T06:33:37Z</dcterms:modified>
</cp:coreProperties>
</file>