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F3EFE8-C6AE-4A99-8D21-1F96F3DE8E68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391635-49D2-42A5-94F7-CB0C850D8DF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28007703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1f4f1a526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1f4f1a526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1763840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71f4f1a526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71f4f1a526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37801465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32820105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71f2b23559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71f2b23559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39212856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71f2b23559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71f2b23559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4497517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71f2b23559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71f2b23559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42640436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71f2b23559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71f2b23559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1685359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958475" y="420400"/>
            <a:ext cx="7881000" cy="124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dirty="0"/>
              <a:t>CORE - интерактивный конструктор урока</a:t>
            </a:r>
            <a:endParaRPr dirty="0"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03075" y="2330701"/>
            <a:ext cx="5719500" cy="34494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6269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Почему </a:t>
            </a:r>
            <a:r>
              <a:rPr lang="ru" sz="2400" b="1"/>
              <a:t>Google Classroom?</a:t>
            </a:r>
            <a:r>
              <a:rPr lang="ru"/>
              <a:t> </a:t>
            </a:r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 b="1" dirty="0">
                <a:solidFill>
                  <a:schemeClr val="dk1"/>
                </a:solidFill>
              </a:rPr>
              <a:t>Google</a:t>
            </a:r>
            <a:r>
              <a:rPr lang="ru" sz="2400" dirty="0">
                <a:solidFill>
                  <a:schemeClr val="dk1"/>
                </a:solidFill>
              </a:rPr>
              <a:t> - это проверенные временем сервисы, которые объединены в рамках одного приложения.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 b="1" dirty="0">
                <a:solidFill>
                  <a:schemeClr val="dk1"/>
                </a:solidFill>
              </a:rPr>
              <a:t>Интеграция с популярными сервисами.</a:t>
            </a:r>
            <a:r>
              <a:rPr lang="ru" sz="2400" dirty="0">
                <a:solidFill>
                  <a:schemeClr val="dk1"/>
                </a:solidFill>
              </a:rPr>
              <a:t> В Классе можно работать с Google Диском, Документами, Календарем, Формами и Gmail.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 b="1" dirty="0">
                <a:solidFill>
                  <a:schemeClr val="dk1"/>
                </a:solidFill>
              </a:rPr>
              <a:t>Простая настройка.</a:t>
            </a:r>
            <a:r>
              <a:rPr lang="ru" sz="2400" dirty="0">
                <a:solidFill>
                  <a:schemeClr val="dk1"/>
                </a:solidFill>
              </a:rPr>
              <a:t> Преподаватели могут организовывать курсы, приглашать учащихся и других преподавателей, а также делиться информацией на странице “задания”: размещать задания, вопросы и материалы.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2400" b="1" dirty="0">
                <a:solidFill>
                  <a:schemeClr val="dk1"/>
                </a:solidFill>
              </a:rPr>
              <a:t>Экономия времени. </a:t>
            </a:r>
            <a:r>
              <a:rPr lang="ru" sz="2400" dirty="0">
                <a:solidFill>
                  <a:schemeClr val="dk1"/>
                </a:solidFill>
              </a:rPr>
              <a:t>Планировать учебный процесс, создавать курсы, раздавать задания и общаться с учащимися - все это можно делать в одном сервисе.</a:t>
            </a:r>
            <a:endParaRPr sz="240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7768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3151833"/>
            <a:ext cx="8520600" cy="29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</a:rPr>
              <a:t>Аккаунт Google - это единая система входа и авторизации в сервисах, которые предполагает компания Google.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ru">
                <a:solidFill>
                  <a:srgbClr val="000000"/>
                </a:solidFill>
              </a:rPr>
              <a:t>Заведя аккаунт, преподаватель сможет использовать множество продуктов и возможностей, предоставляемых как в виде веб-сервисов, так и в виде приложений.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15176" y="406401"/>
            <a:ext cx="6707085" cy="27454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154847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Возможности Google Classroom</a:t>
            </a:r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ru" sz="2780" dirty="0">
                <a:solidFill>
                  <a:srgbClr val="000000"/>
                </a:solidFill>
              </a:rPr>
              <a:t>Удобное добавление учащихся. Учащиеся могут самостоятельно присоединиться к курсам с помощью кода.</a:t>
            </a:r>
            <a:endParaRPr sz="2780"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ru" sz="2780" dirty="0">
                <a:solidFill>
                  <a:srgbClr val="000000"/>
                </a:solidFill>
              </a:rPr>
              <a:t>Совместная работа с материалами.</a:t>
            </a:r>
            <a:endParaRPr sz="2780"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ru" sz="2780" dirty="0">
                <a:solidFill>
                  <a:srgbClr val="000000"/>
                </a:solidFill>
              </a:rPr>
              <a:t>Настройка заданий.</a:t>
            </a:r>
            <a:endParaRPr sz="2780"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ru" sz="2780" dirty="0">
                <a:solidFill>
                  <a:srgbClr val="000000"/>
                </a:solidFill>
              </a:rPr>
              <a:t>Настройка оценок. На странице “Оценки” можно выбрать систему выставления оценок, создать категории оценок и посмотреть все выставленные оценки.</a:t>
            </a:r>
            <a:endParaRPr sz="2780"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ru" sz="2780" dirty="0">
                <a:solidFill>
                  <a:srgbClr val="000000"/>
                </a:solidFill>
              </a:rPr>
              <a:t>Совместное преподавание. Есть возможность пригласить до 20 других преподавателей.</a:t>
            </a:r>
            <a:endParaRPr sz="278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3911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title"/>
          </p:nvPr>
        </p:nvSpPr>
        <p:spPr>
          <a:xfrm>
            <a:off x="311700" y="244300"/>
            <a:ext cx="3954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Публикация заданий</a:t>
            </a:r>
            <a:endParaRPr/>
          </a:p>
        </p:txBody>
      </p:sp>
      <p:pic>
        <p:nvPicPr>
          <p:cNvPr id="82" name="Google Shape;8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007900"/>
            <a:ext cx="3732016" cy="279560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7"/>
          <p:cNvSpPr txBox="1">
            <a:spLocks noGrp="1"/>
          </p:cNvSpPr>
          <p:nvPr>
            <p:ph type="body" idx="1"/>
          </p:nvPr>
        </p:nvSpPr>
        <p:spPr>
          <a:xfrm>
            <a:off x="597475" y="3672067"/>
            <a:ext cx="4082700" cy="279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 sz="2490" dirty="0">
                <a:solidFill>
                  <a:schemeClr val="tx1"/>
                </a:solidFill>
              </a:rPr>
              <a:t>Тесты в выбором ответа;</a:t>
            </a:r>
            <a:endParaRPr sz="249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 sz="2490" dirty="0">
                <a:solidFill>
                  <a:schemeClr val="tx1"/>
                </a:solidFill>
              </a:rPr>
              <a:t>Тесты со свободным ответом;</a:t>
            </a:r>
            <a:endParaRPr sz="249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 sz="2490" dirty="0">
                <a:solidFill>
                  <a:schemeClr val="tx1"/>
                </a:solidFill>
              </a:rPr>
              <a:t>Вопросы;</a:t>
            </a:r>
            <a:endParaRPr sz="249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 sz="2490" dirty="0">
                <a:solidFill>
                  <a:schemeClr val="tx1"/>
                </a:solidFill>
              </a:rPr>
              <a:t>Видеоролики;</a:t>
            </a:r>
            <a:endParaRPr sz="249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 sz="2490" dirty="0">
                <a:solidFill>
                  <a:schemeClr val="tx1"/>
                </a:solidFill>
              </a:rPr>
              <a:t>Презентации;</a:t>
            </a:r>
            <a:endParaRPr sz="249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 sz="2490" dirty="0">
                <a:solidFill>
                  <a:schemeClr val="tx1"/>
                </a:solidFill>
              </a:rPr>
              <a:t>Ссылки на тренажеры;</a:t>
            </a:r>
            <a:endParaRPr sz="249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 sz="2490" dirty="0">
                <a:solidFill>
                  <a:schemeClr val="tx1"/>
                </a:solidFill>
              </a:rPr>
              <a:t>Документы.</a:t>
            </a:r>
            <a:endParaRPr sz="249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84" name="Google Shape;84;p17"/>
          <p:cNvPicPr preferRelativeResize="0"/>
          <p:nvPr/>
        </p:nvPicPr>
        <p:blipFill>
          <a:blip r:embed="rId4" cstate="print">
            <a:alphaModFix/>
          </a:blip>
          <a:stretch>
            <a:fillRect/>
          </a:stretch>
        </p:blipFill>
        <p:spPr>
          <a:xfrm>
            <a:off x="4882002" y="2585864"/>
            <a:ext cx="3954001" cy="1265273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7"/>
          <p:cNvSpPr txBox="1">
            <a:spLocks noGrp="1"/>
          </p:cNvSpPr>
          <p:nvPr>
            <p:ph type="title"/>
          </p:nvPr>
        </p:nvSpPr>
        <p:spPr>
          <a:xfrm>
            <a:off x="4882000" y="714433"/>
            <a:ext cx="3954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Оценивание работ обучающихся</a:t>
            </a:r>
            <a:endParaRPr/>
          </a:p>
        </p:txBody>
      </p:sp>
      <p:sp>
        <p:nvSpPr>
          <p:cNvPr id="86" name="Google Shape;86;p17"/>
          <p:cNvSpPr txBox="1">
            <a:spLocks noGrp="1"/>
          </p:cNvSpPr>
          <p:nvPr>
            <p:ph type="body" idx="1"/>
          </p:nvPr>
        </p:nvSpPr>
        <p:spPr>
          <a:xfrm>
            <a:off x="4643438" y="4000504"/>
            <a:ext cx="4082700" cy="194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 sz="2470" dirty="0">
                <a:solidFill>
                  <a:schemeClr val="tx1"/>
                </a:solidFill>
              </a:rPr>
              <a:t>Автоматическая проверка заданий системой;</a:t>
            </a:r>
            <a:endParaRPr sz="247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 sz="2470" dirty="0">
                <a:solidFill>
                  <a:schemeClr val="tx1"/>
                </a:solidFill>
              </a:rPr>
              <a:t>При необходимости - проверка файлов преподавателем вручную.</a:t>
            </a:r>
            <a:endParaRPr sz="247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="" xmlns:p14="http://schemas.microsoft.com/office/powerpoint/2010/main" val="391314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4356100" y="531767"/>
            <a:ext cx="45381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600" dirty="0"/>
              <a:t>Преподаватель имеет возможность</a:t>
            </a:r>
            <a:r>
              <a:rPr lang="ru" dirty="0">
                <a:solidFill>
                  <a:schemeClr val="bg2"/>
                </a:solidFill>
              </a:rPr>
              <a:t>: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5052100" y="2018767"/>
            <a:ext cx="3719700" cy="34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 sz="2460" dirty="0"/>
              <a:t>создавать интерактивные онлайн-уроки;</a:t>
            </a:r>
            <a:endParaRPr sz="246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 sz="2460" dirty="0"/>
              <a:t>автоматически проверять задания;;</a:t>
            </a:r>
            <a:endParaRPr sz="246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 sz="2460" dirty="0"/>
              <a:t>назначать домашние задания и давать обратную связь.</a:t>
            </a:r>
            <a:endParaRPr sz="2460"/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8832" y="1633217"/>
            <a:ext cx="4780112" cy="38458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161947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960125" y="593367"/>
            <a:ext cx="2872174" cy="763600"/>
          </a:xfrm>
        </p:spPr>
        <p:txBody>
          <a:bodyPr/>
          <a:lstStyle/>
          <a:p>
            <a:r>
              <a:rPr lang="ru-RU" sz="2000" dirty="0" smtClean="0"/>
              <a:t>После создания своего </a:t>
            </a:r>
            <a:r>
              <a:rPr lang="ru-RU" sz="2000" dirty="0" err="1" smtClean="0"/>
              <a:t>аккаунта</a:t>
            </a:r>
            <a:r>
              <a:rPr lang="ru-RU" sz="2000" dirty="0" smtClean="0"/>
              <a:t> учитель получает доступ к созданию интерактивного урока.</a:t>
            </a:r>
            <a:br>
              <a:rPr lang="ru-RU" sz="2000" dirty="0" smtClean="0"/>
            </a:br>
            <a:endParaRPr lang="ru-RU" sz="2000" dirty="0"/>
          </a:p>
        </p:txBody>
      </p:sp>
      <p:pic>
        <p:nvPicPr>
          <p:cNvPr id="7" name="Рисунок 6" descr="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16" y="674533"/>
            <a:ext cx="5551996" cy="542146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1386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95720" y="505232"/>
            <a:ext cx="3136580" cy="763600"/>
          </a:xfrm>
        </p:spPr>
        <p:txBody>
          <a:bodyPr/>
          <a:lstStyle/>
          <a:p>
            <a:pPr fontAlgn="base"/>
            <a:r>
              <a:rPr lang="ru-RU" sz="2400" dirty="0" smtClean="0"/>
              <a:t>Можно</a:t>
            </a:r>
            <a:r>
              <a:rPr lang="ru-RU" sz="2400" dirty="0" smtClean="0">
                <a:solidFill>
                  <a:schemeClr val="bg2"/>
                </a:solidFill>
              </a:rPr>
              <a:t> </a:t>
            </a:r>
            <a:r>
              <a:rPr lang="ru-RU" sz="2400" dirty="0" smtClean="0"/>
              <a:t>воспользоваться шаблонами или начать конструирование урока с нуля.</a:t>
            </a:r>
            <a:br>
              <a:rPr lang="ru-RU" sz="2400" dirty="0" smtClean="0"/>
            </a:br>
            <a:r>
              <a:rPr lang="ru-RU" sz="2400" dirty="0" smtClean="0"/>
              <a:t>Инструменты урока находятся в левой части панели.</a:t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4" name="Рисунок 3" descr="2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11" y="765375"/>
            <a:ext cx="4937958" cy="521311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0925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95720" y="505232"/>
            <a:ext cx="3136580" cy="763600"/>
          </a:xfrm>
        </p:spPr>
        <p:txBody>
          <a:bodyPr/>
          <a:lstStyle/>
          <a:p>
            <a:pPr fontAlgn="base"/>
            <a:r>
              <a:rPr lang="ru-RU" sz="2400" dirty="0" smtClean="0"/>
              <a:t>Можно воспользоваться шаблонами или начать конструирование урока с нуля.</a:t>
            </a:r>
            <a:br>
              <a:rPr lang="ru-RU" sz="2400" dirty="0" smtClean="0"/>
            </a:br>
            <a:r>
              <a:rPr lang="ru-RU" sz="2400" dirty="0" smtClean="0"/>
              <a:t>Инструменты урока находятся в левой части панели.</a:t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4" name="Рисунок 3" descr="2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11" y="765375"/>
            <a:ext cx="4937958" cy="521311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0925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822853" y="0"/>
            <a:ext cx="5174702" cy="544086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fontAlgn="base"/>
            <a:r>
              <a:rPr lang="ru-RU" sz="1600" dirty="0" smtClean="0">
                <a:latin typeface="+mn-lt"/>
              </a:rPr>
              <a:t>Можно вставить текст, изображение, видео, прикрепить документ, ввести  тест или организовать опрос.</a:t>
            </a:r>
            <a:br>
              <a:rPr lang="ru-RU" sz="1600" dirty="0" smtClean="0">
                <a:latin typeface="+mn-lt"/>
              </a:rPr>
            </a:br>
            <a:r>
              <a:rPr lang="ru-RU" sz="1600" dirty="0" smtClean="0">
                <a:latin typeface="+mn-lt"/>
              </a:rPr>
              <a:t>Имеется несколько типов контрольных заданий:</a:t>
            </a:r>
            <a:br>
              <a:rPr lang="ru-RU" sz="1600" dirty="0" smtClean="0">
                <a:latin typeface="+mn-lt"/>
              </a:rPr>
            </a:br>
            <a:r>
              <a:rPr lang="ru-RU" sz="1600" dirty="0" smtClean="0">
                <a:latin typeface="+mn-lt"/>
              </a:rPr>
              <a:t>- множественный выбор;</a:t>
            </a:r>
            <a:br>
              <a:rPr lang="ru-RU" sz="1600" dirty="0" smtClean="0">
                <a:latin typeface="+mn-lt"/>
              </a:rPr>
            </a:br>
            <a:r>
              <a:rPr lang="ru-RU" sz="1600" dirty="0" smtClean="0">
                <a:latin typeface="+mn-lt"/>
              </a:rPr>
              <a:t>- выбор нескольких правильных ответов;</a:t>
            </a:r>
            <a:br>
              <a:rPr lang="ru-RU" sz="1600" dirty="0" smtClean="0">
                <a:latin typeface="+mn-lt"/>
              </a:rPr>
            </a:br>
            <a:r>
              <a:rPr lang="ru-RU" sz="1600" dirty="0" smtClean="0">
                <a:latin typeface="+mn-lt"/>
              </a:rPr>
              <a:t>- открытый вопрос. Данный инструмент позволяет ввести задание с открытым ответом. Например, ученик может написать эссе, прикрепить изображение;</a:t>
            </a:r>
            <a:br>
              <a:rPr lang="ru-RU" sz="1600" dirty="0" smtClean="0">
                <a:latin typeface="+mn-lt"/>
              </a:rPr>
            </a:br>
            <a:r>
              <a:rPr lang="ru-RU" sz="1600" dirty="0" smtClean="0">
                <a:latin typeface="+mn-lt"/>
              </a:rPr>
              <a:t>- инструмент «Классификация» позволяет составить задание, благодаря которому ученик должен развести ряд подчинённых понятий по категориям;</a:t>
            </a:r>
            <a:br>
              <a:rPr lang="ru-RU" sz="1600" dirty="0" smtClean="0">
                <a:latin typeface="+mn-lt"/>
              </a:rPr>
            </a:br>
            <a:r>
              <a:rPr lang="ru-RU" sz="1600" dirty="0" smtClean="0">
                <a:latin typeface="+mn-lt"/>
              </a:rPr>
              <a:t>- вопрос с автопроверкой. Можно предложить задание, где ученик должен выбрать один или несколько версий развёрнутых ответов;</a:t>
            </a:r>
            <a:br>
              <a:rPr lang="ru-RU" sz="1600" dirty="0" smtClean="0">
                <a:latin typeface="+mn-lt"/>
              </a:rPr>
            </a:br>
            <a:r>
              <a:rPr lang="ru-RU" sz="1600" dirty="0" smtClean="0">
                <a:latin typeface="+mn-lt"/>
              </a:rPr>
              <a:t>- Заполни пробелы. Можно создать интерактивный диктант, где ученик должен вставить пропущенные слова или буквы.</a:t>
            </a:r>
            <a:endParaRPr lang="ru-RU" sz="1600" dirty="0">
              <a:latin typeface="+mn-lt"/>
            </a:endParaRPr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8502" y="1718830"/>
            <a:ext cx="3560285" cy="28915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360626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8945" y="652124"/>
            <a:ext cx="3687423" cy="763600"/>
          </a:xfrm>
        </p:spPr>
        <p:txBody>
          <a:bodyPr/>
          <a:lstStyle/>
          <a:p>
            <a:pPr fontAlgn="base"/>
            <a:r>
              <a:rPr lang="ru-RU" sz="2000" dirty="0" smtClean="0"/>
              <a:t>Создав </a:t>
            </a:r>
            <a:r>
              <a:rPr lang="ru-RU" sz="2000" b="1" dirty="0" smtClean="0"/>
              <a:t>интерактивный рабочий лист</a:t>
            </a:r>
            <a:r>
              <a:rPr lang="ru-RU" sz="2000" dirty="0" smtClean="0"/>
              <a:t>, учитель может отправить его ученикам.</a:t>
            </a:r>
            <a:br>
              <a:rPr lang="ru-RU" sz="2000" dirty="0" smtClean="0"/>
            </a:br>
            <a:r>
              <a:rPr lang="ru-RU" sz="2000" dirty="0" smtClean="0"/>
              <a:t>Получив ссылку, ученики могут начать работу над заданиями учителя.</a:t>
            </a:r>
            <a:br>
              <a:rPr lang="ru-RU" sz="2000" dirty="0" smtClean="0"/>
            </a:br>
            <a:endParaRPr lang="ru-RU" sz="2000" dirty="0"/>
          </a:p>
        </p:txBody>
      </p:sp>
      <p:pic>
        <p:nvPicPr>
          <p:cNvPr id="4" name="Рисунок 3" descr="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763" y="553892"/>
            <a:ext cx="4468368" cy="563270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7161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49108" y="314270"/>
            <a:ext cx="2883192" cy="1903791"/>
          </a:xfrm>
        </p:spPr>
        <p:txBody>
          <a:bodyPr/>
          <a:lstStyle/>
          <a:p>
            <a:pPr fontAlgn="base"/>
            <a:r>
              <a:rPr lang="ru-RU" sz="1800" dirty="0" smtClean="0"/>
              <a:t>Для работы учащимся не обязательно создавать свой </a:t>
            </a:r>
            <a:r>
              <a:rPr lang="ru-RU" sz="1800" dirty="0" err="1" smtClean="0"/>
              <a:t>аккаунт</a:t>
            </a:r>
            <a:r>
              <a:rPr lang="ru-RU" sz="1800" dirty="0" smtClean="0"/>
              <a:t>. Достаточно выбрать вариант </a:t>
            </a:r>
            <a:r>
              <a:rPr lang="ru-RU" sz="1800" b="1" dirty="0" smtClean="0"/>
              <a:t>Без регистрации</a:t>
            </a:r>
            <a:r>
              <a:rPr lang="ru-RU" sz="1800" dirty="0" smtClean="0"/>
              <a:t>. В таком случае ученикам необходимо вписать имя и фамилию.</a:t>
            </a:r>
            <a:br>
              <a:rPr lang="ru-RU" sz="1800" dirty="0" smtClean="0"/>
            </a:br>
            <a:r>
              <a:rPr lang="ru-RU" sz="1800" dirty="0" smtClean="0"/>
              <a:t>Учитель получает оперативную статистику о работе учеников.</a:t>
            </a:r>
            <a:br>
              <a:rPr lang="ru-RU" sz="1800" dirty="0" smtClean="0"/>
            </a:br>
            <a:r>
              <a:rPr lang="ru-RU" sz="1800" dirty="0" smtClean="0"/>
              <a:t> Имеется возможность посмотреть результаты как по всему классу, так и по каждому ученику в отдельности. </a:t>
            </a:r>
            <a:br>
              <a:rPr lang="ru-RU" sz="1800" dirty="0" smtClean="0"/>
            </a:br>
            <a:endParaRPr lang="ru-RU" sz="1800" dirty="0"/>
          </a:p>
        </p:txBody>
      </p:sp>
      <p:pic>
        <p:nvPicPr>
          <p:cNvPr id="4" name="Рисунок 3" descr="2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106" y="726929"/>
            <a:ext cx="5317732" cy="469336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5407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311700" y="268533"/>
            <a:ext cx="49395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Google Classroom</a:t>
            </a:r>
            <a:endParaRPr b="1"/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355768" y="1231785"/>
            <a:ext cx="4177800" cy="264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800" dirty="0">
                <a:solidFill>
                  <a:schemeClr val="dk1"/>
                </a:solidFill>
              </a:rPr>
              <a:t>Google Classroom - бесплатный сервис для учебных заведений и пользователей личных аккаунтов Google. В нем можно создавать курсы, а также назначать и проверять задания. </a:t>
            </a:r>
            <a:endParaRPr sz="1800" dirty="0"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06571" y="710767"/>
            <a:ext cx="3099500" cy="30995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>
            <a:spLocks noGrp="1"/>
          </p:cNvSpPr>
          <p:nvPr>
            <p:ph type="body" idx="1"/>
          </p:nvPr>
        </p:nvSpPr>
        <p:spPr>
          <a:xfrm>
            <a:off x="4572000" y="4003034"/>
            <a:ext cx="4513800" cy="168167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dirty="0">
                <a:solidFill>
                  <a:schemeClr val="dk1"/>
                </a:solidFill>
              </a:rPr>
              <a:t>Экономит преподавателям время, упрощает организацию учебного процесса и коммуникацию с учащимися.</a:t>
            </a:r>
            <a:endParaRPr sz="1800" dirty="0"/>
          </a:p>
        </p:txBody>
      </p:sp>
      <p:sp>
        <p:nvSpPr>
          <p:cNvPr id="58" name="Google Shape;58;p13"/>
          <p:cNvSpPr txBox="1">
            <a:spLocks noGrp="1"/>
          </p:cNvSpPr>
          <p:nvPr>
            <p:ph type="body" idx="1"/>
          </p:nvPr>
        </p:nvSpPr>
        <p:spPr>
          <a:xfrm>
            <a:off x="561860" y="4414567"/>
            <a:ext cx="3303340" cy="168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dirty="0" smtClean="0">
                <a:solidFill>
                  <a:schemeClr val="dk1"/>
                </a:solidFill>
              </a:rPr>
              <a:t>Регистрация и начало работы: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dirty="0" smtClean="0">
                <a:solidFill>
                  <a:schemeClr val="dk1"/>
                </a:solidFill>
              </a:rPr>
              <a:t>для </a:t>
            </a:r>
            <a:r>
              <a:rPr lang="ru" sz="1800" dirty="0">
                <a:solidFill>
                  <a:schemeClr val="dk1"/>
                </a:solidFill>
              </a:rPr>
              <a:t>работы в Классе необходимы </a:t>
            </a:r>
            <a:r>
              <a:rPr lang="ru" sz="1800" u="sng" dirty="0">
                <a:solidFill>
                  <a:schemeClr val="dk1"/>
                </a:solidFill>
              </a:rPr>
              <a:t>аккаунт Google </a:t>
            </a:r>
            <a:r>
              <a:rPr lang="ru" sz="1800" dirty="0">
                <a:solidFill>
                  <a:schemeClr val="dk1"/>
                </a:solidFill>
              </a:rPr>
              <a:t>учителя и учеников.</a:t>
            </a:r>
            <a:endParaRPr sz="1800" dirty="0"/>
          </a:p>
        </p:txBody>
      </p:sp>
    </p:spTree>
    <p:extLst>
      <p:ext uri="{BB962C8B-B14F-4D97-AF65-F5344CB8AC3E}">
        <p14:creationId xmlns="" xmlns:p14="http://schemas.microsoft.com/office/powerpoint/2010/main" val="286836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369</Words>
  <PresentationFormat>Экран (4:3)</PresentationFormat>
  <Paragraphs>40</Paragraphs>
  <Slides>13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CORE - интерактивный конструктор урока</vt:lpstr>
      <vt:lpstr>Преподаватель имеет возможность: </vt:lpstr>
      <vt:lpstr>После создания своего аккаунта учитель получает доступ к созданию интерактивного урока. </vt:lpstr>
      <vt:lpstr>Можно воспользоваться шаблонами или начать конструирование урока с нуля. Инструменты урока находятся в левой части панели. </vt:lpstr>
      <vt:lpstr>Можно воспользоваться шаблонами или начать конструирование урока с нуля. Инструменты урока находятся в левой части панели. </vt:lpstr>
      <vt:lpstr>Можно вставить текст, изображение, видео, прикрепить документ, ввести  тест или организовать опрос. Имеется несколько типов контрольных заданий: - множественный выбор; - выбор нескольких правильных ответов; - открытый вопрос. Данный инструмент позволяет ввести задание с открытым ответом. Например, ученик может написать эссе, прикрепить изображение; - инструмент «Классификация» позволяет составить задание, благодаря которому ученик должен развести ряд подчинённых понятий по категориям; - вопрос с автопроверкой. Можно предложить задание, где ученик должен выбрать один или несколько версий развёрнутых ответов; - Заполни пробелы. Можно создать интерактивный диктант, где ученик должен вставить пропущенные слова или буквы.</vt:lpstr>
      <vt:lpstr>Создав интерактивный рабочий лист, учитель может отправить его ученикам. Получив ссылку, ученики могут начать работу над заданиями учителя. </vt:lpstr>
      <vt:lpstr>Для работы учащимся не обязательно создавать свой аккаунт. Достаточно выбрать вариант Без регистрации. В таком случае ученикам необходимо вписать имя и фамилию. Учитель получает оперативную статистику о работе учеников.  Имеется возможность посмотреть результаты как по всему классу, так и по каждому ученику в отдельности.  </vt:lpstr>
      <vt:lpstr>Google Classroom</vt:lpstr>
      <vt:lpstr>Почему Google Classroom? </vt:lpstr>
      <vt:lpstr>Слайд 11</vt:lpstr>
      <vt:lpstr>Возможности Google Classroom</vt:lpstr>
      <vt:lpstr>Публикация заданий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CORE - интерактивный конструктор урока</dc:title>
  <cp:lastModifiedBy>Пользователь</cp:lastModifiedBy>
  <cp:revision>2</cp:revision>
  <dcterms:modified xsi:type="dcterms:W3CDTF">2020-04-08T06:09:43Z</dcterms:modified>
</cp:coreProperties>
</file>